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0"/>
  </p:notesMasterIdLst>
  <p:handoutMasterIdLst>
    <p:handoutMasterId r:id="rId91"/>
  </p:handoutMasterIdLst>
  <p:sldIdLst>
    <p:sldId id="256" r:id="rId2"/>
    <p:sldId id="364" r:id="rId3"/>
    <p:sldId id="262" r:id="rId4"/>
    <p:sldId id="365" r:id="rId5"/>
    <p:sldId id="367" r:id="rId6"/>
    <p:sldId id="366" r:id="rId7"/>
    <p:sldId id="363" r:id="rId8"/>
    <p:sldId id="377" r:id="rId9"/>
    <p:sldId id="378" r:id="rId10"/>
    <p:sldId id="379" r:id="rId11"/>
    <p:sldId id="380" r:id="rId12"/>
    <p:sldId id="317" r:id="rId13"/>
    <p:sldId id="302" r:id="rId14"/>
    <p:sldId id="277" r:id="rId15"/>
    <p:sldId id="274" r:id="rId16"/>
    <p:sldId id="301" r:id="rId17"/>
    <p:sldId id="298" r:id="rId18"/>
    <p:sldId id="299" r:id="rId19"/>
    <p:sldId id="434" r:id="rId20"/>
    <p:sldId id="420" r:id="rId21"/>
    <p:sldId id="304" r:id="rId22"/>
    <p:sldId id="388" r:id="rId23"/>
    <p:sldId id="392" r:id="rId24"/>
    <p:sldId id="389" r:id="rId25"/>
    <p:sldId id="393" r:id="rId26"/>
    <p:sldId id="391" r:id="rId27"/>
    <p:sldId id="385" r:id="rId28"/>
    <p:sldId id="387" r:id="rId29"/>
    <p:sldId id="355" r:id="rId30"/>
    <p:sldId id="404" r:id="rId31"/>
    <p:sldId id="405" r:id="rId32"/>
    <p:sldId id="406" r:id="rId33"/>
    <p:sldId id="417" r:id="rId34"/>
    <p:sldId id="416" r:id="rId35"/>
    <p:sldId id="408" r:id="rId36"/>
    <p:sldId id="397" r:id="rId37"/>
    <p:sldId id="399" r:id="rId38"/>
    <p:sldId id="411" r:id="rId39"/>
    <p:sldId id="427" r:id="rId40"/>
    <p:sldId id="418" r:id="rId41"/>
    <p:sldId id="423" r:id="rId42"/>
    <p:sldId id="422" r:id="rId43"/>
    <p:sldId id="419" r:id="rId44"/>
    <p:sldId id="421" r:id="rId45"/>
    <p:sldId id="424" r:id="rId46"/>
    <p:sldId id="425" r:id="rId47"/>
    <p:sldId id="415" r:id="rId48"/>
    <p:sldId id="433" r:id="rId49"/>
    <p:sldId id="428" r:id="rId50"/>
    <p:sldId id="413" r:id="rId51"/>
    <p:sldId id="429" r:id="rId52"/>
    <p:sldId id="375" r:id="rId53"/>
    <p:sldId id="435" r:id="rId54"/>
    <p:sldId id="431" r:id="rId55"/>
    <p:sldId id="439" r:id="rId56"/>
    <p:sldId id="440" r:id="rId57"/>
    <p:sldId id="436" r:id="rId58"/>
    <p:sldId id="432" r:id="rId59"/>
    <p:sldId id="446" r:id="rId60"/>
    <p:sldId id="449" r:id="rId61"/>
    <p:sldId id="453" r:id="rId62"/>
    <p:sldId id="400" r:id="rId63"/>
    <p:sldId id="357" r:id="rId64"/>
    <p:sldId id="443" r:id="rId65"/>
    <p:sldId id="465" r:id="rId66"/>
    <p:sldId id="455" r:id="rId67"/>
    <p:sldId id="456" r:id="rId68"/>
    <p:sldId id="457" r:id="rId69"/>
    <p:sldId id="454" r:id="rId70"/>
    <p:sldId id="469" r:id="rId71"/>
    <p:sldId id="477" r:id="rId72"/>
    <p:sldId id="460" r:id="rId73"/>
    <p:sldId id="467" r:id="rId74"/>
    <p:sldId id="463" r:id="rId75"/>
    <p:sldId id="300" r:id="rId76"/>
    <p:sldId id="462" r:id="rId77"/>
    <p:sldId id="464" r:id="rId78"/>
    <p:sldId id="468" r:id="rId79"/>
    <p:sldId id="466" r:id="rId80"/>
    <p:sldId id="470" r:id="rId81"/>
    <p:sldId id="472" r:id="rId82"/>
    <p:sldId id="479" r:id="rId83"/>
    <p:sldId id="476" r:id="rId84"/>
    <p:sldId id="478" r:id="rId85"/>
    <p:sldId id="480" r:id="rId86"/>
    <p:sldId id="297" r:id="rId87"/>
    <p:sldId id="461" r:id="rId88"/>
    <p:sldId id="452" r:id="rId89"/>
  </p:sldIdLst>
  <p:sldSz cx="9144000" cy="6858000" type="screen4x3"/>
  <p:notesSz cx="6797675" cy="9926638"/>
  <p:defaultTextStyle>
    <a:defPPr>
      <a:defRPr lang="fr-F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F6FF"/>
    <a:srgbClr val="D8C9FF"/>
    <a:srgbClr val="FF88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0000" autoAdjust="0"/>
    <p:restoredTop sz="94540" autoAdjust="0"/>
  </p:normalViewPr>
  <p:slideViewPr>
    <p:cSldViewPr>
      <p:cViewPr varScale="1">
        <p:scale>
          <a:sx n="83" d="100"/>
          <a:sy n="83" d="100"/>
        </p:scale>
        <p:origin x="102" y="40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2945659" cy="496332"/>
          </a:xfrm>
          <a:prstGeom prst="rect">
            <a:avLst/>
          </a:prstGeom>
        </p:spPr>
        <p:txBody>
          <a:bodyPr vert="horz" lIns="95551" tIns="47775" rIns="95551" bIns="47775" rtlCol="0"/>
          <a:lstStyle>
            <a:lvl1pPr algn="l">
              <a:defRPr sz="1300"/>
            </a:lvl1pPr>
          </a:lstStyle>
          <a:p>
            <a:endParaRPr lang="en-AU"/>
          </a:p>
        </p:txBody>
      </p:sp>
      <p:sp>
        <p:nvSpPr>
          <p:cNvPr id="3" name="Date Placeholder 2"/>
          <p:cNvSpPr>
            <a:spLocks noGrp="1"/>
          </p:cNvSpPr>
          <p:nvPr>
            <p:ph type="dt" sz="quarter" idx="1"/>
          </p:nvPr>
        </p:nvSpPr>
        <p:spPr>
          <a:xfrm>
            <a:off x="3850444" y="2"/>
            <a:ext cx="2945659" cy="496332"/>
          </a:xfrm>
          <a:prstGeom prst="rect">
            <a:avLst/>
          </a:prstGeom>
        </p:spPr>
        <p:txBody>
          <a:bodyPr vert="horz" lIns="95551" tIns="47775" rIns="95551" bIns="47775" rtlCol="0"/>
          <a:lstStyle>
            <a:lvl1pPr algn="r">
              <a:defRPr sz="1300"/>
            </a:lvl1pPr>
          </a:lstStyle>
          <a:p>
            <a:fld id="{4EEBEF5B-06BD-4FC1-ABB2-41BE603885B9}" type="datetimeFigureOut">
              <a:rPr lang="en-US" smtClean="0"/>
              <a:pPr/>
              <a:t>6/15/2024</a:t>
            </a:fld>
            <a:endParaRPr lang="en-AU"/>
          </a:p>
        </p:txBody>
      </p:sp>
      <p:sp>
        <p:nvSpPr>
          <p:cNvPr id="4" name="Footer Placeholder 3"/>
          <p:cNvSpPr>
            <a:spLocks noGrp="1"/>
          </p:cNvSpPr>
          <p:nvPr>
            <p:ph type="ftr" sz="quarter" idx="2"/>
          </p:nvPr>
        </p:nvSpPr>
        <p:spPr>
          <a:xfrm>
            <a:off x="1" y="9428585"/>
            <a:ext cx="2945659" cy="496332"/>
          </a:xfrm>
          <a:prstGeom prst="rect">
            <a:avLst/>
          </a:prstGeom>
        </p:spPr>
        <p:txBody>
          <a:bodyPr vert="horz" lIns="95551" tIns="47775" rIns="95551" bIns="47775" rtlCol="0" anchor="b"/>
          <a:lstStyle>
            <a:lvl1pPr algn="l">
              <a:defRPr sz="1300"/>
            </a:lvl1pPr>
          </a:lstStyle>
          <a:p>
            <a:endParaRPr lang="en-AU"/>
          </a:p>
        </p:txBody>
      </p:sp>
      <p:sp>
        <p:nvSpPr>
          <p:cNvPr id="5" name="Slide Number Placeholder 4"/>
          <p:cNvSpPr>
            <a:spLocks noGrp="1"/>
          </p:cNvSpPr>
          <p:nvPr>
            <p:ph type="sldNum" sz="quarter" idx="3"/>
          </p:nvPr>
        </p:nvSpPr>
        <p:spPr>
          <a:xfrm>
            <a:off x="3850444" y="9428585"/>
            <a:ext cx="2945659" cy="496332"/>
          </a:xfrm>
          <a:prstGeom prst="rect">
            <a:avLst/>
          </a:prstGeom>
        </p:spPr>
        <p:txBody>
          <a:bodyPr vert="horz" lIns="95551" tIns="47775" rIns="95551" bIns="47775" rtlCol="0" anchor="b"/>
          <a:lstStyle>
            <a:lvl1pPr algn="r">
              <a:defRPr sz="1300"/>
            </a:lvl1pPr>
          </a:lstStyle>
          <a:p>
            <a:fld id="{37EF396B-83C3-4600-9755-1A45F41AB0EE}" type="slidenum">
              <a:rPr lang="en-AU" smtClean="0"/>
              <a:pPr/>
              <a:t>‹#›</a:t>
            </a:fld>
            <a:endParaRPr lang="en-AU"/>
          </a:p>
        </p:txBody>
      </p:sp>
    </p:spTree>
    <p:extLst>
      <p:ext uri="{BB962C8B-B14F-4D97-AF65-F5344CB8AC3E}">
        <p14:creationId xmlns:p14="http://schemas.microsoft.com/office/powerpoint/2010/main" val="7839611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2945659" cy="496332"/>
          </a:xfrm>
          <a:prstGeom prst="rect">
            <a:avLst/>
          </a:prstGeom>
        </p:spPr>
        <p:txBody>
          <a:bodyPr vert="horz" lIns="95551" tIns="47775" rIns="95551" bIns="47775" rtlCol="0"/>
          <a:lstStyle>
            <a:lvl1pPr algn="l">
              <a:defRPr sz="1300"/>
            </a:lvl1pPr>
          </a:lstStyle>
          <a:p>
            <a:endParaRPr lang="en-AU"/>
          </a:p>
        </p:txBody>
      </p:sp>
      <p:sp>
        <p:nvSpPr>
          <p:cNvPr id="3" name="Date Placeholder 2"/>
          <p:cNvSpPr>
            <a:spLocks noGrp="1"/>
          </p:cNvSpPr>
          <p:nvPr>
            <p:ph type="dt" idx="1"/>
          </p:nvPr>
        </p:nvSpPr>
        <p:spPr>
          <a:xfrm>
            <a:off x="3850444" y="2"/>
            <a:ext cx="2945659" cy="496332"/>
          </a:xfrm>
          <a:prstGeom prst="rect">
            <a:avLst/>
          </a:prstGeom>
        </p:spPr>
        <p:txBody>
          <a:bodyPr vert="horz" lIns="95551" tIns="47775" rIns="95551" bIns="47775" rtlCol="0"/>
          <a:lstStyle>
            <a:lvl1pPr algn="r">
              <a:defRPr sz="1300"/>
            </a:lvl1pPr>
          </a:lstStyle>
          <a:p>
            <a:fld id="{81C7F4EF-C8F6-4FC8-9871-5E8000381FB9}" type="datetimeFigureOut">
              <a:rPr lang="en-US" smtClean="0"/>
              <a:pPr/>
              <a:t>6/15/2024</a:t>
            </a:fld>
            <a:endParaRPr lang="en-AU"/>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5551" tIns="47775" rIns="95551" bIns="47775" rtlCol="0" anchor="ctr"/>
          <a:lstStyle/>
          <a:p>
            <a:endParaRPr lang="en-AU"/>
          </a:p>
        </p:txBody>
      </p:sp>
      <p:sp>
        <p:nvSpPr>
          <p:cNvPr id="5" name="Notes Placeholder 4"/>
          <p:cNvSpPr>
            <a:spLocks noGrp="1"/>
          </p:cNvSpPr>
          <p:nvPr>
            <p:ph type="body" sz="quarter" idx="3"/>
          </p:nvPr>
        </p:nvSpPr>
        <p:spPr>
          <a:xfrm>
            <a:off x="679768" y="4715156"/>
            <a:ext cx="5438140" cy="4466987"/>
          </a:xfrm>
          <a:prstGeom prst="rect">
            <a:avLst/>
          </a:prstGeom>
        </p:spPr>
        <p:txBody>
          <a:bodyPr vert="horz" lIns="95551" tIns="47775" rIns="95551" bIns="47775"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1" y="9428585"/>
            <a:ext cx="2945659" cy="496332"/>
          </a:xfrm>
          <a:prstGeom prst="rect">
            <a:avLst/>
          </a:prstGeom>
        </p:spPr>
        <p:txBody>
          <a:bodyPr vert="horz" lIns="95551" tIns="47775" rIns="95551" bIns="47775" rtlCol="0" anchor="b"/>
          <a:lstStyle>
            <a:lvl1pPr algn="l">
              <a:defRPr sz="1300"/>
            </a:lvl1pPr>
          </a:lstStyle>
          <a:p>
            <a:endParaRPr lang="en-AU"/>
          </a:p>
        </p:txBody>
      </p:sp>
      <p:sp>
        <p:nvSpPr>
          <p:cNvPr id="7" name="Slide Number Placeholder 6"/>
          <p:cNvSpPr>
            <a:spLocks noGrp="1"/>
          </p:cNvSpPr>
          <p:nvPr>
            <p:ph type="sldNum" sz="quarter" idx="5"/>
          </p:nvPr>
        </p:nvSpPr>
        <p:spPr>
          <a:xfrm>
            <a:off x="3850444" y="9428585"/>
            <a:ext cx="2945659" cy="496332"/>
          </a:xfrm>
          <a:prstGeom prst="rect">
            <a:avLst/>
          </a:prstGeom>
        </p:spPr>
        <p:txBody>
          <a:bodyPr vert="horz" lIns="95551" tIns="47775" rIns="95551" bIns="47775" rtlCol="0" anchor="b"/>
          <a:lstStyle>
            <a:lvl1pPr algn="r">
              <a:defRPr sz="1300"/>
            </a:lvl1pPr>
          </a:lstStyle>
          <a:p>
            <a:fld id="{3CB62EF0-EC4D-41D4-B597-BF5B97E87C8E}" type="slidenum">
              <a:rPr lang="en-AU" smtClean="0"/>
              <a:pPr/>
              <a:t>‹#›</a:t>
            </a:fld>
            <a:endParaRPr lang="en-AU"/>
          </a:p>
        </p:txBody>
      </p:sp>
    </p:spTree>
    <p:extLst>
      <p:ext uri="{BB962C8B-B14F-4D97-AF65-F5344CB8AC3E}">
        <p14:creationId xmlns:p14="http://schemas.microsoft.com/office/powerpoint/2010/main" val="3025137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en-US"/>
              <a:t>Click to edit Master title style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fr-FR"/>
          </a:p>
        </p:txBody>
      </p:sp>
      <p:sp>
        <p:nvSpPr>
          <p:cNvPr id="4" name="Espace réservé de la date 3"/>
          <p:cNvSpPr>
            <a:spLocks noGrp="1"/>
          </p:cNvSpPr>
          <p:nvPr>
            <p:ph type="dt" sz="half" idx="10"/>
          </p:nvPr>
        </p:nvSpPr>
        <p:spPr/>
        <p:txBody>
          <a:bodyPr/>
          <a:lstStyle>
            <a:lvl1pPr>
              <a:defRPr/>
            </a:lvl1pPr>
          </a:lstStyle>
          <a:p>
            <a:pPr>
              <a:defRPr/>
            </a:pPr>
            <a:fld id="{6BC4B9B4-8CC6-4D71-A15E-DDB7E6589A05}" type="datetimeFigureOut">
              <a:rPr lang="fr-FR"/>
              <a:pPr>
                <a:defRPr/>
              </a:pPr>
              <a:t>15/06/2024</a:t>
            </a:fld>
            <a:endParaRPr lang="fr-FR"/>
          </a:p>
        </p:txBody>
      </p:sp>
      <p:sp>
        <p:nvSpPr>
          <p:cNvPr id="5" name="Espace réservé du pied de page 4"/>
          <p:cNvSpPr>
            <a:spLocks noGrp="1"/>
          </p:cNvSpPr>
          <p:nvPr>
            <p:ph type="ftr" sz="quarter" idx="11"/>
          </p:nvPr>
        </p:nvSpPr>
        <p:spPr/>
        <p:txBody>
          <a:bodyPr/>
          <a:lstStyle>
            <a:lvl1pPr>
              <a:defRPr/>
            </a:lvl1pPr>
          </a:lstStyle>
          <a:p>
            <a:pPr>
              <a:defRPr/>
            </a:pP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fld id="{E9E7456A-CA49-4456-BA0D-F8FA82867A07}" type="slidenum">
              <a:rPr lang="fr-FR"/>
              <a:pPr>
                <a:defRPr/>
              </a:pPr>
              <a:t>‹#›</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endParaRPr lang="fr-FR"/>
          </a:p>
        </p:txBody>
      </p:sp>
      <p:sp>
        <p:nvSpPr>
          <p:cNvPr id="3" name="Espace réservé du texte vertical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Espace réservé de la date 3"/>
          <p:cNvSpPr>
            <a:spLocks noGrp="1"/>
          </p:cNvSpPr>
          <p:nvPr>
            <p:ph type="dt" sz="half" idx="10"/>
          </p:nvPr>
        </p:nvSpPr>
        <p:spPr/>
        <p:txBody>
          <a:bodyPr/>
          <a:lstStyle>
            <a:lvl1pPr>
              <a:defRPr/>
            </a:lvl1pPr>
          </a:lstStyle>
          <a:p>
            <a:pPr>
              <a:defRPr/>
            </a:pPr>
            <a:fld id="{8D301F0A-4053-441F-959D-D08C6B0E1388}" type="datetimeFigureOut">
              <a:rPr lang="fr-FR"/>
              <a:pPr>
                <a:defRPr/>
              </a:pPr>
              <a:t>15/06/2024</a:t>
            </a:fld>
            <a:endParaRPr lang="fr-FR"/>
          </a:p>
        </p:txBody>
      </p:sp>
      <p:sp>
        <p:nvSpPr>
          <p:cNvPr id="5" name="Espace réservé du pied de page 4"/>
          <p:cNvSpPr>
            <a:spLocks noGrp="1"/>
          </p:cNvSpPr>
          <p:nvPr>
            <p:ph type="ftr" sz="quarter" idx="11"/>
          </p:nvPr>
        </p:nvSpPr>
        <p:spPr/>
        <p:txBody>
          <a:bodyPr/>
          <a:lstStyle>
            <a:lvl1pPr>
              <a:defRPr/>
            </a:lvl1pPr>
          </a:lstStyle>
          <a:p>
            <a:pPr>
              <a:defRPr/>
            </a:pP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fld id="{E592845A-4778-49E9-A489-5C9576476D2C}" type="slidenum">
              <a:rPr lang="fr-FR"/>
              <a:pPr>
                <a:defRPr/>
              </a:pPr>
              <a:t>‹#›</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en-US"/>
              <a:t>Click to edit Master title style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Espace réservé de la date 3"/>
          <p:cNvSpPr>
            <a:spLocks noGrp="1"/>
          </p:cNvSpPr>
          <p:nvPr>
            <p:ph type="dt" sz="half" idx="10"/>
          </p:nvPr>
        </p:nvSpPr>
        <p:spPr/>
        <p:txBody>
          <a:bodyPr/>
          <a:lstStyle>
            <a:lvl1pPr>
              <a:defRPr/>
            </a:lvl1pPr>
          </a:lstStyle>
          <a:p>
            <a:pPr>
              <a:defRPr/>
            </a:pPr>
            <a:fld id="{5AE099DF-89AC-463D-BA4F-F30D20829E1E}" type="datetimeFigureOut">
              <a:rPr lang="fr-FR"/>
              <a:pPr>
                <a:defRPr/>
              </a:pPr>
              <a:t>15/06/2024</a:t>
            </a:fld>
            <a:endParaRPr lang="fr-FR"/>
          </a:p>
        </p:txBody>
      </p:sp>
      <p:sp>
        <p:nvSpPr>
          <p:cNvPr id="5" name="Espace réservé du pied de page 4"/>
          <p:cNvSpPr>
            <a:spLocks noGrp="1"/>
          </p:cNvSpPr>
          <p:nvPr>
            <p:ph type="ftr" sz="quarter" idx="11"/>
          </p:nvPr>
        </p:nvSpPr>
        <p:spPr/>
        <p:txBody>
          <a:bodyPr/>
          <a:lstStyle>
            <a:lvl1pPr>
              <a:defRPr/>
            </a:lvl1pPr>
          </a:lstStyle>
          <a:p>
            <a:pPr>
              <a:defRPr/>
            </a:pP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fld id="{15824EF2-5016-4793-A742-1993361AA3F1}" type="slidenum">
              <a:rPr lang="fr-FR"/>
              <a:pPr>
                <a:defRPr/>
              </a:pPr>
              <a:t>‹#›</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endParaRPr lang="fr-FR"/>
          </a:p>
        </p:txBody>
      </p:sp>
      <p:sp>
        <p:nvSpPr>
          <p:cNvPr id="3" name="Espace réservé du contenu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Espace réservé de la date 3"/>
          <p:cNvSpPr>
            <a:spLocks noGrp="1"/>
          </p:cNvSpPr>
          <p:nvPr>
            <p:ph type="dt" sz="half" idx="10"/>
          </p:nvPr>
        </p:nvSpPr>
        <p:spPr/>
        <p:txBody>
          <a:bodyPr/>
          <a:lstStyle>
            <a:lvl1pPr>
              <a:defRPr/>
            </a:lvl1pPr>
          </a:lstStyle>
          <a:p>
            <a:pPr>
              <a:defRPr/>
            </a:pPr>
            <a:fld id="{AFE37F8D-1B5F-4E19-B635-DC64783A7F20}" type="datetimeFigureOut">
              <a:rPr lang="fr-FR"/>
              <a:pPr>
                <a:defRPr/>
              </a:pPr>
              <a:t>15/06/2024</a:t>
            </a:fld>
            <a:endParaRPr lang="fr-FR"/>
          </a:p>
        </p:txBody>
      </p:sp>
      <p:sp>
        <p:nvSpPr>
          <p:cNvPr id="5" name="Espace réservé du pied de page 4"/>
          <p:cNvSpPr>
            <a:spLocks noGrp="1"/>
          </p:cNvSpPr>
          <p:nvPr>
            <p:ph type="ftr" sz="quarter" idx="11"/>
          </p:nvPr>
        </p:nvSpPr>
        <p:spPr/>
        <p:txBody>
          <a:bodyPr/>
          <a:lstStyle>
            <a:lvl1pPr>
              <a:defRPr/>
            </a:lvl1pPr>
          </a:lstStyle>
          <a:p>
            <a:pPr>
              <a:defRPr/>
            </a:pP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fld id="{C5F7FBC2-4618-4B7D-A865-82B0F46630CD}" type="slidenum">
              <a:rPr lang="fr-FR"/>
              <a:pPr>
                <a:defRPr/>
              </a:pPr>
              <a:t>‹#›</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Espace réservé de la date 3"/>
          <p:cNvSpPr>
            <a:spLocks noGrp="1"/>
          </p:cNvSpPr>
          <p:nvPr>
            <p:ph type="dt" sz="half" idx="10"/>
          </p:nvPr>
        </p:nvSpPr>
        <p:spPr/>
        <p:txBody>
          <a:bodyPr/>
          <a:lstStyle>
            <a:lvl1pPr>
              <a:defRPr/>
            </a:lvl1pPr>
          </a:lstStyle>
          <a:p>
            <a:pPr>
              <a:defRPr/>
            </a:pPr>
            <a:fld id="{3A07AD75-AB91-4EC8-A57F-8A29A5087339}" type="datetimeFigureOut">
              <a:rPr lang="fr-FR"/>
              <a:pPr>
                <a:defRPr/>
              </a:pPr>
              <a:t>15/06/2024</a:t>
            </a:fld>
            <a:endParaRPr lang="fr-FR"/>
          </a:p>
        </p:txBody>
      </p:sp>
      <p:sp>
        <p:nvSpPr>
          <p:cNvPr id="5" name="Espace réservé du pied de page 4"/>
          <p:cNvSpPr>
            <a:spLocks noGrp="1"/>
          </p:cNvSpPr>
          <p:nvPr>
            <p:ph type="ftr" sz="quarter" idx="11"/>
          </p:nvPr>
        </p:nvSpPr>
        <p:spPr/>
        <p:txBody>
          <a:bodyPr/>
          <a:lstStyle>
            <a:lvl1pPr>
              <a:defRPr/>
            </a:lvl1pPr>
          </a:lstStyle>
          <a:p>
            <a:pPr>
              <a:defRPr/>
            </a:pP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fld id="{68E0B1FA-9EC9-4EC7-80A2-27A0D6FAC3CF}" type="slidenum">
              <a:rPr lang="fr-FR"/>
              <a:pPr>
                <a:defRPr/>
              </a:pPr>
              <a:t>‹#›</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Espace réservé de la date 3"/>
          <p:cNvSpPr>
            <a:spLocks noGrp="1"/>
          </p:cNvSpPr>
          <p:nvPr>
            <p:ph type="dt" sz="half" idx="10"/>
          </p:nvPr>
        </p:nvSpPr>
        <p:spPr/>
        <p:txBody>
          <a:bodyPr/>
          <a:lstStyle>
            <a:lvl1pPr>
              <a:defRPr/>
            </a:lvl1pPr>
          </a:lstStyle>
          <a:p>
            <a:pPr>
              <a:defRPr/>
            </a:pPr>
            <a:fld id="{211F630B-75A1-4397-AAC4-D54B1C851FBE}" type="datetimeFigureOut">
              <a:rPr lang="fr-FR"/>
              <a:pPr>
                <a:defRPr/>
              </a:pPr>
              <a:t>15/06/2024</a:t>
            </a:fld>
            <a:endParaRPr lang="fr-FR"/>
          </a:p>
        </p:txBody>
      </p:sp>
      <p:sp>
        <p:nvSpPr>
          <p:cNvPr id="6" name="Espace réservé du pied de page 4"/>
          <p:cNvSpPr>
            <a:spLocks noGrp="1"/>
          </p:cNvSpPr>
          <p:nvPr>
            <p:ph type="ftr" sz="quarter" idx="11"/>
          </p:nvPr>
        </p:nvSpPr>
        <p:spPr/>
        <p:txBody>
          <a:bodyPr/>
          <a:lstStyle>
            <a:lvl1pPr>
              <a:defRPr/>
            </a:lvl1pPr>
          </a:lstStyle>
          <a:p>
            <a:pPr>
              <a:defRPr/>
            </a:pPr>
            <a:endParaRPr lang="fr-FR"/>
          </a:p>
        </p:txBody>
      </p:sp>
      <p:sp>
        <p:nvSpPr>
          <p:cNvPr id="7" name="Espace réservé du numéro de diapositive 5"/>
          <p:cNvSpPr>
            <a:spLocks noGrp="1"/>
          </p:cNvSpPr>
          <p:nvPr>
            <p:ph type="sldNum" sz="quarter" idx="12"/>
          </p:nvPr>
        </p:nvSpPr>
        <p:spPr/>
        <p:txBody>
          <a:bodyPr/>
          <a:lstStyle>
            <a:lvl1pPr>
              <a:defRPr/>
            </a:lvl1pPr>
          </a:lstStyle>
          <a:p>
            <a:pPr>
              <a:defRPr/>
            </a:pPr>
            <a:fld id="{D6B736CE-50BB-4104-B81C-2DDA9260D115}" type="slidenum">
              <a:rPr lang="fr-FR"/>
              <a:pPr>
                <a:defRPr/>
              </a:pPr>
              <a:t>‹#›</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en-US"/>
              <a:t>Click to edit Master title style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Espace réservé de la date 3"/>
          <p:cNvSpPr>
            <a:spLocks noGrp="1"/>
          </p:cNvSpPr>
          <p:nvPr>
            <p:ph type="dt" sz="half" idx="10"/>
          </p:nvPr>
        </p:nvSpPr>
        <p:spPr/>
        <p:txBody>
          <a:bodyPr/>
          <a:lstStyle>
            <a:lvl1pPr>
              <a:defRPr/>
            </a:lvl1pPr>
          </a:lstStyle>
          <a:p>
            <a:pPr>
              <a:defRPr/>
            </a:pPr>
            <a:fld id="{E27FC19C-2CE9-4246-ADE1-36270F1B4AD5}" type="datetimeFigureOut">
              <a:rPr lang="fr-FR"/>
              <a:pPr>
                <a:defRPr/>
              </a:pPr>
              <a:t>15/06/2024</a:t>
            </a:fld>
            <a:endParaRPr lang="fr-FR"/>
          </a:p>
        </p:txBody>
      </p:sp>
      <p:sp>
        <p:nvSpPr>
          <p:cNvPr id="8" name="Espace réservé du pied de page 4"/>
          <p:cNvSpPr>
            <a:spLocks noGrp="1"/>
          </p:cNvSpPr>
          <p:nvPr>
            <p:ph type="ftr" sz="quarter" idx="11"/>
          </p:nvPr>
        </p:nvSpPr>
        <p:spPr/>
        <p:txBody>
          <a:bodyPr/>
          <a:lstStyle>
            <a:lvl1pPr>
              <a:defRPr/>
            </a:lvl1pPr>
          </a:lstStyle>
          <a:p>
            <a:pPr>
              <a:defRPr/>
            </a:pPr>
            <a:endParaRPr lang="fr-FR"/>
          </a:p>
        </p:txBody>
      </p:sp>
      <p:sp>
        <p:nvSpPr>
          <p:cNvPr id="9" name="Espace réservé du numéro de diapositive 5"/>
          <p:cNvSpPr>
            <a:spLocks noGrp="1"/>
          </p:cNvSpPr>
          <p:nvPr>
            <p:ph type="sldNum" sz="quarter" idx="12"/>
          </p:nvPr>
        </p:nvSpPr>
        <p:spPr/>
        <p:txBody>
          <a:bodyPr/>
          <a:lstStyle>
            <a:lvl1pPr>
              <a:defRPr/>
            </a:lvl1pPr>
          </a:lstStyle>
          <a:p>
            <a:pPr>
              <a:defRPr/>
            </a:pPr>
            <a:fld id="{CB759A25-A359-4CF7-B9AB-5AC08F3BCF2E}" type="slidenum">
              <a:rPr lang="fr-FR"/>
              <a:pPr>
                <a:defRPr/>
              </a:pPr>
              <a:t>‹#›</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endParaRPr lang="fr-FR"/>
          </a:p>
        </p:txBody>
      </p:sp>
      <p:sp>
        <p:nvSpPr>
          <p:cNvPr id="3" name="Espace réservé de la date 3"/>
          <p:cNvSpPr>
            <a:spLocks noGrp="1"/>
          </p:cNvSpPr>
          <p:nvPr>
            <p:ph type="dt" sz="half" idx="10"/>
          </p:nvPr>
        </p:nvSpPr>
        <p:spPr/>
        <p:txBody>
          <a:bodyPr/>
          <a:lstStyle>
            <a:lvl1pPr>
              <a:defRPr/>
            </a:lvl1pPr>
          </a:lstStyle>
          <a:p>
            <a:pPr>
              <a:defRPr/>
            </a:pPr>
            <a:fld id="{ED5FD013-0B2C-40FD-8BCC-12968E48B2B6}" type="datetimeFigureOut">
              <a:rPr lang="fr-FR"/>
              <a:pPr>
                <a:defRPr/>
              </a:pPr>
              <a:t>15/06/2024</a:t>
            </a:fld>
            <a:endParaRPr lang="fr-FR"/>
          </a:p>
        </p:txBody>
      </p:sp>
      <p:sp>
        <p:nvSpPr>
          <p:cNvPr id="4" name="Espace réservé du pied de page 4"/>
          <p:cNvSpPr>
            <a:spLocks noGrp="1"/>
          </p:cNvSpPr>
          <p:nvPr>
            <p:ph type="ftr" sz="quarter" idx="11"/>
          </p:nvPr>
        </p:nvSpPr>
        <p:spPr/>
        <p:txBody>
          <a:bodyPr/>
          <a:lstStyle>
            <a:lvl1pPr>
              <a:defRPr/>
            </a:lvl1pPr>
          </a:lstStyle>
          <a:p>
            <a:pPr>
              <a:defRPr/>
            </a:pPr>
            <a:endParaRPr lang="fr-FR"/>
          </a:p>
        </p:txBody>
      </p:sp>
      <p:sp>
        <p:nvSpPr>
          <p:cNvPr id="5" name="Espace réservé du numéro de diapositive 5"/>
          <p:cNvSpPr>
            <a:spLocks noGrp="1"/>
          </p:cNvSpPr>
          <p:nvPr>
            <p:ph type="sldNum" sz="quarter" idx="12"/>
          </p:nvPr>
        </p:nvSpPr>
        <p:spPr/>
        <p:txBody>
          <a:bodyPr/>
          <a:lstStyle>
            <a:lvl1pPr>
              <a:defRPr/>
            </a:lvl1pPr>
          </a:lstStyle>
          <a:p>
            <a:pPr>
              <a:defRPr/>
            </a:pPr>
            <a:fld id="{D45CFEC1-534D-4022-8692-B1A89896BCF6}" type="slidenum">
              <a:rPr lang="fr-FR"/>
              <a:pPr>
                <a:defRPr/>
              </a:pPr>
              <a:t>‹#›</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64A08C10-CBE3-4166-93CF-8696DD136412}" type="datetimeFigureOut">
              <a:rPr lang="fr-FR"/>
              <a:pPr>
                <a:defRPr/>
              </a:pPr>
              <a:t>15/06/2024</a:t>
            </a:fld>
            <a:endParaRPr lang="fr-FR"/>
          </a:p>
        </p:txBody>
      </p:sp>
      <p:sp>
        <p:nvSpPr>
          <p:cNvPr id="3" name="Espace réservé du pied de page 4"/>
          <p:cNvSpPr>
            <a:spLocks noGrp="1"/>
          </p:cNvSpPr>
          <p:nvPr>
            <p:ph type="ftr" sz="quarter" idx="11"/>
          </p:nvPr>
        </p:nvSpPr>
        <p:spPr/>
        <p:txBody>
          <a:bodyPr/>
          <a:lstStyle>
            <a:lvl1pPr>
              <a:defRPr/>
            </a:lvl1pPr>
          </a:lstStyle>
          <a:p>
            <a:pPr>
              <a:defRPr/>
            </a:pPr>
            <a:endParaRPr lang="fr-FR"/>
          </a:p>
        </p:txBody>
      </p:sp>
      <p:sp>
        <p:nvSpPr>
          <p:cNvPr id="4" name="Espace réservé du numéro de diapositive 5"/>
          <p:cNvSpPr>
            <a:spLocks noGrp="1"/>
          </p:cNvSpPr>
          <p:nvPr>
            <p:ph type="sldNum" sz="quarter" idx="12"/>
          </p:nvPr>
        </p:nvSpPr>
        <p:spPr/>
        <p:txBody>
          <a:bodyPr/>
          <a:lstStyle>
            <a:lvl1pPr>
              <a:defRPr/>
            </a:lvl1pPr>
          </a:lstStyle>
          <a:p>
            <a:pPr>
              <a:defRPr/>
            </a:pPr>
            <a:fld id="{4DA36FA9-7A6C-4E2C-9AFB-47B25DCBB59D}" type="slidenum">
              <a:rPr lang="fr-FR"/>
              <a:pPr>
                <a:defRPr/>
              </a:pPr>
              <a:t>‹#›</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A354E8D5-38FE-4C87-BDB5-CF1011AEEFAD}" type="datetimeFigureOut">
              <a:rPr lang="fr-FR"/>
              <a:pPr>
                <a:defRPr/>
              </a:pPr>
              <a:t>15/06/2024</a:t>
            </a:fld>
            <a:endParaRPr lang="fr-FR"/>
          </a:p>
        </p:txBody>
      </p:sp>
      <p:sp>
        <p:nvSpPr>
          <p:cNvPr id="6" name="Espace réservé du pied de page 4"/>
          <p:cNvSpPr>
            <a:spLocks noGrp="1"/>
          </p:cNvSpPr>
          <p:nvPr>
            <p:ph type="ftr" sz="quarter" idx="11"/>
          </p:nvPr>
        </p:nvSpPr>
        <p:spPr/>
        <p:txBody>
          <a:bodyPr/>
          <a:lstStyle>
            <a:lvl1pPr>
              <a:defRPr/>
            </a:lvl1pPr>
          </a:lstStyle>
          <a:p>
            <a:pPr>
              <a:defRPr/>
            </a:pPr>
            <a:endParaRPr lang="fr-FR"/>
          </a:p>
        </p:txBody>
      </p:sp>
      <p:sp>
        <p:nvSpPr>
          <p:cNvPr id="7" name="Espace réservé du numéro de diapositive 5"/>
          <p:cNvSpPr>
            <a:spLocks noGrp="1"/>
          </p:cNvSpPr>
          <p:nvPr>
            <p:ph type="sldNum" sz="quarter" idx="12"/>
          </p:nvPr>
        </p:nvSpPr>
        <p:spPr/>
        <p:txBody>
          <a:bodyPr/>
          <a:lstStyle>
            <a:lvl1pPr>
              <a:defRPr/>
            </a:lvl1pPr>
          </a:lstStyle>
          <a:p>
            <a:pPr>
              <a:defRPr/>
            </a:pPr>
            <a:fld id="{E07915FB-21D2-4253-9C7D-40E1A784D307}" type="slidenum">
              <a:rPr lang="fr-FR"/>
              <a:pPr>
                <a:defRPr/>
              </a:pPr>
              <a:t>‹#›</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fr-FR"/>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fr-FR" noProof="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17C20736-03C9-44E5-8FD9-CABE8841A997}" type="datetimeFigureOut">
              <a:rPr lang="fr-FR"/>
              <a:pPr>
                <a:defRPr/>
              </a:pPr>
              <a:t>15/06/2024</a:t>
            </a:fld>
            <a:endParaRPr lang="fr-FR"/>
          </a:p>
        </p:txBody>
      </p:sp>
      <p:sp>
        <p:nvSpPr>
          <p:cNvPr id="6" name="Espace réservé du pied de page 4"/>
          <p:cNvSpPr>
            <a:spLocks noGrp="1"/>
          </p:cNvSpPr>
          <p:nvPr>
            <p:ph type="ftr" sz="quarter" idx="11"/>
          </p:nvPr>
        </p:nvSpPr>
        <p:spPr/>
        <p:txBody>
          <a:bodyPr/>
          <a:lstStyle>
            <a:lvl1pPr>
              <a:defRPr/>
            </a:lvl1pPr>
          </a:lstStyle>
          <a:p>
            <a:pPr>
              <a:defRPr/>
            </a:pPr>
            <a:endParaRPr lang="fr-FR"/>
          </a:p>
        </p:txBody>
      </p:sp>
      <p:sp>
        <p:nvSpPr>
          <p:cNvPr id="7" name="Espace réservé du numéro de diapositive 5"/>
          <p:cNvSpPr>
            <a:spLocks noGrp="1"/>
          </p:cNvSpPr>
          <p:nvPr>
            <p:ph type="sldNum" sz="quarter" idx="12"/>
          </p:nvPr>
        </p:nvSpPr>
        <p:spPr/>
        <p:txBody>
          <a:bodyPr/>
          <a:lstStyle>
            <a:lvl1pPr>
              <a:defRPr/>
            </a:lvl1pPr>
          </a:lstStyle>
          <a:p>
            <a:pPr>
              <a:defRPr/>
            </a:pPr>
            <a:fld id="{4B6AA674-B970-44FB-B3C9-0797BC111D40}" type="slidenum">
              <a:rPr lang="fr-FR"/>
              <a:pPr>
                <a:defRPr/>
              </a:pPr>
              <a:t>‹#›</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FR"/>
              <a:t>Cliquez pour modifier le style du titre</a:t>
            </a:r>
          </a:p>
        </p:txBody>
      </p:sp>
      <p:sp>
        <p:nvSpPr>
          <p:cNvPr id="1027" name="Espace réservé du texte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a:defRPr/>
            </a:pPr>
            <a:fld id="{CE143D11-F0C5-43A3-AD70-9DB4B6DE4E90}" type="datetimeFigureOut">
              <a:rPr lang="fr-FR"/>
              <a:pPr>
                <a:defRPr/>
              </a:pPr>
              <a:t>15/06/2024</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defRPr>
            </a:lvl1pPr>
          </a:lstStyle>
          <a:p>
            <a:pPr>
              <a:defRPr/>
            </a:pPr>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defRPr>
            </a:lvl1pPr>
          </a:lstStyle>
          <a:p>
            <a:pPr>
              <a:defRPr/>
            </a:pPr>
            <a:fld id="{A782606D-B96B-4071-B419-BCF1A822A71E}"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google.com.au/url?sa=i&amp;source=imgres&amp;cd=&amp;cad=rja&amp;uact=8&amp;ved=0CAgQjRwwAGoVChMI_6ecyP_oxgIVpeCmCh3CZwA1&amp;url=https://www.emaze.com/@AOCTOCLW/Presentation-Name&amp;ei=womsVf--CqXBmwXCz4GoAw&amp;psig=AFQjCNEJyMXCsD1vmXdB9aktFk6v9l2zCA&amp;ust=1437457218287868" TargetMode="Externa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20.gif"/></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google.com.au/url?sa=i&amp;source=imgres&amp;cd=&amp;cad=rja&amp;uact=8&amp;ved=0CAgQjRwwAGoVChMIp5C-mYDpxgIVZRemCh3NDQIv&amp;url=http://www.craftsy.com/blog/2014/10/why-does-the-palette-matter/&amp;ei=bIqsVaeqJOWumAXNm4j4Ag&amp;psig=AFQjCNGrwlxXbNQ6mDfcfcOhv3ajvBxCjQ&amp;ust=1437457388932545" TargetMode="Externa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hyperlink" Target="http://www.google.com.au/url?sa=i&amp;source=imgres&amp;cd=&amp;cad=rja&amp;uact=8&amp;ved=0CAgQjRwwAGoVChMI1u7NiIHpxgIVZp6mCh3QVwrS&amp;url=http://www.christmaslightsetc.com/p/10S11-Opaque-(Frosted)-Green-Sign-Lamp-E17-Patio-and-Party-Light-Bulbs--21766--830.htm&amp;ei=VYusVZbwJua8mgXQr6mQDQ&amp;psig=AFQjCNFmtcYQZI_g2YH5kVpB1T9Azfhr6w&amp;ust=1437457621753518" TargetMode="Externa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jpe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google.com.au/url?sa=i&amp;source=imgres&amp;cd=&amp;cad=rja&amp;uact=8&amp;ved=0CAgQjRwwAGoVChMIibTEnLLwxgIVASCmCh3fFAEP&amp;url=https://en.wikipedia.org/wiki/Reflection_(physics)&amp;ei=ZmqwVYnpOIHAmAXfqYR4&amp;psig=AFQjCNGxFyGAe9WfMvlBkxgEYXNEAAdvag&amp;ust=1437711335061408" TargetMode="Externa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google.com.au/url?sa=i&amp;source=imgres&amp;cd=&amp;cad=rja&amp;uact=8&amp;ved=0CAgQjRwwAGoVChMIwdv8z__oxgIVgymmCh2qqgBs&amp;url=http://sciencelearn.org.nz/Contexts/Light-and-Sight/Sci-Media/Images/Red-shirt-and-blue-shorts&amp;ei=0omsVcGqGoPTmAWq1YLgBg&amp;psig=AFQjCNF-CimRCskJOgdDdgVtUMrFTaofzg&amp;ust=1437457234558062" TargetMode="Externa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39.gif"/></Relationships>
</file>

<file path=ppt/slides/_rels/slide4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4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49.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5.gif"/></Relationships>
</file>

<file path=ppt/slides/_rels/slide5.xml.rels><?xml version="1.0" encoding="UTF-8" standalone="yes"?>
<Relationships xmlns="http://schemas.openxmlformats.org/package/2006/relationships"><Relationship Id="rId3" Type="http://schemas.openxmlformats.org/officeDocument/2006/relationships/hyperlink" Target="http://www.google.com.au/url?sa=i&amp;source=imgres&amp;cd=&amp;cad=rja&amp;uact=8&amp;ved=0CAgQjRwwAGoVChMImbOeyIDpxgIVAaymCh0J0Q0S&amp;url=http://www.slideshare.net/kohkch123/light-presentation-13650044&amp;ei=zoqsVZmUJ4HYmgWJoreQAQ&amp;psig=AFQjCNG973eS0H0BwTENOco8W2M35ry2Qg&amp;ust=1437457486788490" TargetMode="Externa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48.jpg"/><Relationship Id="rId4" Type="http://schemas.openxmlformats.org/officeDocument/2006/relationships/image" Target="../media/image47.jpg"/></Relationships>
</file>

<file path=ppt/slides/_rels/slide5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46.jpg"/><Relationship Id="rId4" Type="http://schemas.openxmlformats.org/officeDocument/2006/relationships/image" Target="../media/image50.jpg"/></Relationships>
</file>

<file path=ppt/slides/_rels/slide5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www.google.com.au/url?sa=i&amp;source=imgres&amp;cd=&amp;cad=rja&amp;uact=8&amp;ved=0CAgQjRwwAGoVChMI7uSkuIDpxgIVZdimCh0jCwBw&amp;url=http://light.physics.auth.gr/enc/colors_en.html&amp;ei=rYqsVa7aC-WwmwWjloCABw&amp;psig=AFQjCNFBZR-xqhWUzFsEtcrp_uN_fpun3w&amp;ust=1437457453332625" TargetMode="Externa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4.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55.gif"/></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1.gif"/></Relationships>
</file>

<file path=ppt/slides/_rels/slide69.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jpeg"/></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62.gif"/></Relationships>
</file>

<file path=ppt/slides/_rels/slide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69.jpg"/><Relationship Id="rId4" Type="http://schemas.openxmlformats.org/officeDocument/2006/relationships/image" Target="../media/image68.jpg"/></Relationships>
</file>

<file path=ppt/slides/_rels/slide78.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71.jpg"/></Relationships>
</file>

<file path=ppt/slides/_rels/slide79.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www.google.com.au/url?sa=i&amp;source=imgres&amp;cd=&amp;cad=rja&amp;uact=8&amp;ved=0CAgQjRwwAGoVChMI9uHX9PzqxgIVQ9umCh1Zsw2S&amp;url=http://www.matrix44.net/cms/notes/opengl-3d-graphics/the-ads-lighting-model&amp;ei=aZOtVbaJJMO2mwXZ5raQCQ&amp;psig=AFQjCNHOrn0DkXfGCEaTL9tNLpAI0LJmPw&amp;ust=1437525225683445" TargetMode="Externa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hyperlink" Target="http://www.google.com.au/url?sa=i&amp;source=imgres&amp;cd=&amp;cad=rja&amp;uact=8&amp;ved=0CAgQjRwwAGoVChMI9vXen_3qxgIVYhymCh3hdQoM&amp;url=http://whs.wsd.wednet.edu/Faculty/Busse/MathHomePage/busseclasses/apphysics/studyguides/chapter18_2008/Chapter18StudyGuide2008.html&amp;ei=w5OtVbaINuK4mAXh66lg&amp;psig=AFQjCNHdfXag1GJ_nWfbCvIeq5m3xz-Gpg&amp;ust=1437525315993530" TargetMode="Externa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75.gif"/></Relationships>
</file>

<file path=ppt/slides/_rels/slide8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0.gif"/><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2.gi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050" name="Titre 1"/>
          <p:cNvSpPr>
            <a:spLocks noGrp="1"/>
          </p:cNvSpPr>
          <p:nvPr>
            <p:ph type="ctrTitle"/>
          </p:nvPr>
        </p:nvSpPr>
        <p:spPr>
          <a:xfrm>
            <a:off x="714348" y="2143116"/>
            <a:ext cx="7772400" cy="1470025"/>
          </a:xfrm>
        </p:spPr>
        <p:txBody>
          <a:bodyPr/>
          <a:lstStyle/>
          <a:p>
            <a:r>
              <a:rPr lang="en-AU" dirty="0">
                <a:solidFill>
                  <a:schemeClr val="bg1"/>
                </a:solidFill>
              </a:rPr>
              <a:t>Light Behaviour</a:t>
            </a:r>
          </a:p>
        </p:txBody>
      </p:sp>
      <p:sp>
        <p:nvSpPr>
          <p:cNvPr id="2051" name="Sous-titre 2"/>
          <p:cNvSpPr>
            <a:spLocks noGrp="1"/>
          </p:cNvSpPr>
          <p:nvPr>
            <p:ph type="subTitle" idx="1"/>
          </p:nvPr>
        </p:nvSpPr>
        <p:spPr>
          <a:xfrm>
            <a:off x="1371600" y="3143250"/>
            <a:ext cx="6400800" cy="1752600"/>
          </a:xfrm>
        </p:spPr>
        <p:txBody>
          <a:bodyPr/>
          <a:lstStyle/>
          <a:p>
            <a:r>
              <a:rPr lang="en-AU" dirty="0">
                <a:solidFill>
                  <a:schemeClr val="bg1"/>
                </a:solidFill>
              </a:rPr>
              <a:t>Chapter 11.1 pages 358 - 361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85750"/>
            <a:ext cx="8229600" cy="1143000"/>
          </a:xfrm>
        </p:spPr>
        <p:txBody>
          <a:bodyPr/>
          <a:lstStyle/>
          <a:p>
            <a:r>
              <a:rPr lang="en-AU" sz="6600" b="1" dirty="0">
                <a:solidFill>
                  <a:schemeClr val="bg1"/>
                </a:solidFill>
              </a:rPr>
              <a:t>Photon Model</a:t>
            </a:r>
          </a:p>
        </p:txBody>
      </p:sp>
      <p:sp>
        <p:nvSpPr>
          <p:cNvPr id="5" name="TextBox 4"/>
          <p:cNvSpPr txBox="1"/>
          <p:nvPr/>
        </p:nvSpPr>
        <p:spPr>
          <a:xfrm>
            <a:off x="1337190" y="2095401"/>
            <a:ext cx="6835210" cy="1077218"/>
          </a:xfrm>
          <a:prstGeom prst="rect">
            <a:avLst/>
          </a:prstGeom>
          <a:noFill/>
        </p:spPr>
        <p:txBody>
          <a:bodyPr wrap="square" rtlCol="0">
            <a:spAutoFit/>
          </a:bodyPr>
          <a:lstStyle/>
          <a:p>
            <a:pPr marL="457200" indent="-457200">
              <a:buFont typeface="Arial" pitchFamily="34" charset="0"/>
              <a:buChar char="•"/>
            </a:pPr>
            <a:r>
              <a:rPr lang="en-AU" sz="3200" dirty="0">
                <a:latin typeface="+mj-lt"/>
              </a:rPr>
              <a:t>Photons act as packets of particles that allows interaction with atoms.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0" y="3645024"/>
            <a:ext cx="9144000" cy="2788920"/>
          </a:xfrm>
          <a:prstGeom prst="rect">
            <a:avLst/>
          </a:prstGeom>
        </p:spPr>
      </p:pic>
    </p:spTree>
    <p:extLst>
      <p:ext uri="{BB962C8B-B14F-4D97-AF65-F5344CB8AC3E}">
        <p14:creationId xmlns:p14="http://schemas.microsoft.com/office/powerpoint/2010/main" val="2842420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85750"/>
            <a:ext cx="8229600" cy="1143000"/>
          </a:xfrm>
        </p:spPr>
        <p:txBody>
          <a:bodyPr/>
          <a:lstStyle/>
          <a:p>
            <a:pPr algn="r"/>
            <a:r>
              <a:rPr lang="en-AU" sz="6000" b="1" dirty="0">
                <a:solidFill>
                  <a:schemeClr val="bg1"/>
                </a:solidFill>
              </a:rPr>
              <a:t>Homework, Context &amp; Keywords</a:t>
            </a:r>
            <a:endParaRPr lang="en-AU" b="1" dirty="0">
              <a:solidFill>
                <a:schemeClr val="bg1"/>
              </a:solidFill>
            </a:endParaRPr>
          </a:p>
        </p:txBody>
      </p:sp>
      <p:sp>
        <p:nvSpPr>
          <p:cNvPr id="5" name="Espace réservé du contenu 2"/>
          <p:cNvSpPr txBox="1">
            <a:spLocks/>
          </p:cNvSpPr>
          <p:nvPr/>
        </p:nvSpPr>
        <p:spPr bwMode="auto">
          <a:xfrm>
            <a:off x="395536" y="2132856"/>
            <a:ext cx="8229600" cy="5400600"/>
          </a:xfrm>
          <a:prstGeom prst="rect">
            <a:avLst/>
          </a:prstGeom>
          <a:solidFill>
            <a:schemeClr val="accent1">
              <a:alpha val="50000"/>
            </a:schemeClr>
          </a:solid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AU" sz="2800" b="1" u="sng" dirty="0">
                <a:latin typeface="Arial" pitchFamily="34" charset="0"/>
                <a:cs typeface="Arial" pitchFamily="34" charset="0"/>
              </a:rPr>
              <a:t>Homework</a:t>
            </a:r>
            <a:endParaRPr lang="en-AU" sz="2800" dirty="0">
              <a:latin typeface="Arial" pitchFamily="34" charset="0"/>
              <a:cs typeface="Arial" pitchFamily="34" charset="0"/>
            </a:endParaRPr>
          </a:p>
          <a:p>
            <a:pPr>
              <a:buFont typeface="Arial" charset="0"/>
              <a:buNone/>
            </a:pPr>
            <a:endParaRPr lang="en-AU" sz="2800" dirty="0">
              <a:latin typeface="Arial" pitchFamily="34" charset="0"/>
              <a:cs typeface="Arial" pitchFamily="34" charset="0"/>
            </a:endParaRPr>
          </a:p>
          <a:p>
            <a:pPr>
              <a:buFont typeface="Arial" charset="0"/>
              <a:buNone/>
            </a:pPr>
            <a:endParaRPr lang="en-AU" sz="2800" dirty="0">
              <a:latin typeface="Arial" pitchFamily="34" charset="0"/>
              <a:cs typeface="Arial" pitchFamily="34" charset="0"/>
            </a:endParaRPr>
          </a:p>
          <a:p>
            <a:pPr>
              <a:buFont typeface="Arial" charset="0"/>
              <a:buNone/>
            </a:pPr>
            <a:endParaRPr lang="en-AU" sz="2800" dirty="0">
              <a:latin typeface="Arial" pitchFamily="34" charset="0"/>
              <a:cs typeface="Arial" pitchFamily="34" charset="0"/>
            </a:endParaRPr>
          </a:p>
        </p:txBody>
      </p:sp>
      <p:sp>
        <p:nvSpPr>
          <p:cNvPr id="6" name="TextBox 5"/>
          <p:cNvSpPr txBox="1"/>
          <p:nvPr/>
        </p:nvSpPr>
        <p:spPr>
          <a:xfrm>
            <a:off x="585900" y="2924944"/>
            <a:ext cx="7848871" cy="2985433"/>
          </a:xfrm>
          <a:prstGeom prst="rect">
            <a:avLst/>
          </a:prstGeom>
          <a:noFill/>
        </p:spPr>
        <p:txBody>
          <a:bodyPr wrap="square" rtlCol="0">
            <a:spAutoFit/>
          </a:bodyPr>
          <a:lstStyle/>
          <a:p>
            <a:r>
              <a:rPr lang="en-AU" sz="2800" dirty="0">
                <a:latin typeface="Arial" pitchFamily="34" charset="0"/>
                <a:cs typeface="Arial" pitchFamily="34" charset="0"/>
              </a:rPr>
              <a:t>Complete all questions from Set 11.1 - due first lesson next week.</a:t>
            </a:r>
          </a:p>
          <a:p>
            <a:endParaRPr lang="en-AU" sz="2800" dirty="0">
              <a:latin typeface="Arial" pitchFamily="34" charset="0"/>
              <a:cs typeface="Arial" pitchFamily="34" charset="0"/>
            </a:endParaRPr>
          </a:p>
          <a:p>
            <a:pPr>
              <a:spcAft>
                <a:spcPts val="1200"/>
              </a:spcAft>
            </a:pPr>
            <a:r>
              <a:rPr lang="en-AU" sz="2800" dirty="0">
                <a:latin typeface="Arial" pitchFamily="34" charset="0"/>
                <a:cs typeface="Arial" pitchFamily="34" charset="0"/>
              </a:rPr>
              <a:t>Read Chapter 11.2, page 361-367 and answer </a:t>
            </a:r>
          </a:p>
          <a:p>
            <a:pPr marL="0" indent="0">
              <a:spcAft>
                <a:spcPts val="1200"/>
              </a:spcAft>
              <a:buNone/>
            </a:pPr>
            <a:r>
              <a:rPr lang="en-AU" sz="2800" dirty="0">
                <a:latin typeface="Arial" pitchFamily="34" charset="0"/>
                <a:cs typeface="Arial" pitchFamily="34" charset="0"/>
              </a:rPr>
              <a:t>	Q1, Q2 &amp; Q3 Set 11.2</a:t>
            </a:r>
          </a:p>
          <a:p>
            <a:pPr marL="0" indent="0">
              <a:spcAft>
                <a:spcPts val="1200"/>
              </a:spcAft>
              <a:buNone/>
            </a:pPr>
            <a:r>
              <a:rPr lang="en-AU" sz="2800" dirty="0">
                <a:latin typeface="Arial" pitchFamily="34" charset="0"/>
                <a:cs typeface="Arial" pitchFamily="34" charset="0"/>
              </a:rPr>
              <a:t>     by next lesson.</a:t>
            </a:r>
          </a:p>
        </p:txBody>
      </p:sp>
    </p:spTree>
    <p:extLst>
      <p:ext uri="{BB962C8B-B14F-4D97-AF65-F5344CB8AC3E}">
        <p14:creationId xmlns:p14="http://schemas.microsoft.com/office/powerpoint/2010/main" val="3928015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050" name="Titre 1"/>
          <p:cNvSpPr>
            <a:spLocks noGrp="1"/>
          </p:cNvSpPr>
          <p:nvPr>
            <p:ph type="ctrTitle"/>
          </p:nvPr>
        </p:nvSpPr>
        <p:spPr>
          <a:xfrm>
            <a:off x="714348" y="2143116"/>
            <a:ext cx="7772400" cy="1470025"/>
          </a:xfrm>
        </p:spPr>
        <p:txBody>
          <a:bodyPr/>
          <a:lstStyle/>
          <a:p>
            <a:r>
              <a:rPr lang="en-AU" dirty="0">
                <a:solidFill>
                  <a:schemeClr val="bg1"/>
                </a:solidFill>
              </a:rPr>
              <a:t>Electromagnetic Radiation</a:t>
            </a:r>
          </a:p>
        </p:txBody>
      </p:sp>
      <p:sp>
        <p:nvSpPr>
          <p:cNvPr id="2051" name="Sous-titre 2"/>
          <p:cNvSpPr>
            <a:spLocks noGrp="1"/>
          </p:cNvSpPr>
          <p:nvPr>
            <p:ph type="subTitle" idx="1"/>
          </p:nvPr>
        </p:nvSpPr>
        <p:spPr>
          <a:xfrm>
            <a:off x="1371600" y="3143250"/>
            <a:ext cx="6400800" cy="1752600"/>
          </a:xfrm>
        </p:spPr>
        <p:txBody>
          <a:bodyPr/>
          <a:lstStyle/>
          <a:p>
            <a:r>
              <a:rPr lang="en-AU" dirty="0">
                <a:solidFill>
                  <a:schemeClr val="bg1"/>
                </a:solidFill>
              </a:rPr>
              <a:t>Chapter 11.2 pages 361 - 367</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85750"/>
            <a:ext cx="8229600" cy="1143000"/>
          </a:xfrm>
        </p:spPr>
        <p:txBody>
          <a:bodyPr/>
          <a:lstStyle/>
          <a:p>
            <a:r>
              <a:rPr lang="en-AU" sz="4800" b="1" dirty="0">
                <a:solidFill>
                  <a:schemeClr val="bg1"/>
                </a:solidFill>
              </a:rPr>
              <a:t>Family of Electromagnetic Radiation</a:t>
            </a:r>
          </a:p>
        </p:txBody>
      </p:sp>
      <p:sp>
        <p:nvSpPr>
          <p:cNvPr id="3" name="Espace réservé du contenu 2"/>
          <p:cNvSpPr>
            <a:spLocks noGrp="1"/>
          </p:cNvSpPr>
          <p:nvPr>
            <p:ph idx="1"/>
          </p:nvPr>
        </p:nvSpPr>
        <p:spPr>
          <a:xfrm>
            <a:off x="571472" y="2214554"/>
            <a:ext cx="8001056" cy="4500594"/>
          </a:xfrm>
        </p:spPr>
        <p:txBody>
          <a:bodyPr rtlCol="0">
            <a:noAutofit/>
          </a:bodyPr>
          <a:lstStyle/>
          <a:p>
            <a:r>
              <a:rPr lang="en-AU" dirty="0"/>
              <a:t>In 1864, James Maxwell, explained the electromagnetic nature of light. He proposed that an oscillating electric charge (or current) will produce an oscillating mag</a:t>
            </a:r>
            <a:r>
              <a:rPr lang="en-AU" dirty="0">
                <a:cs typeface="Times New Roman" pitchFamily="18" charset="0"/>
              </a:rPr>
              <a:t>net</a:t>
            </a:r>
            <a:r>
              <a:rPr lang="en-AU" dirty="0"/>
              <a:t>ic field, which in turns produces an oscillating electric charge. This process becomes self-sustaining at the speed 3.00 x 10</a:t>
            </a:r>
            <a:r>
              <a:rPr lang="en-AU" baseline="30000" dirty="0"/>
              <a:t>8</a:t>
            </a:r>
            <a:r>
              <a:rPr lang="en-AU" dirty="0"/>
              <a:t> ms</a:t>
            </a:r>
            <a:r>
              <a:rPr lang="en-AU" baseline="30000" dirty="0"/>
              <a:t>-1</a:t>
            </a:r>
            <a:r>
              <a:rPr lang="en-AU" dirty="0"/>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Content Placeholder 2"/>
          <p:cNvSpPr>
            <a:spLocks noGrp="1"/>
          </p:cNvSpPr>
          <p:nvPr>
            <p:ph idx="1"/>
          </p:nvPr>
        </p:nvSpPr>
        <p:spPr>
          <a:xfrm>
            <a:off x="457200" y="1831995"/>
            <a:ext cx="8229600" cy="4525963"/>
          </a:xfrm>
        </p:spPr>
        <p:txBody>
          <a:bodyPr>
            <a:normAutofit/>
          </a:bodyPr>
          <a:lstStyle/>
          <a:p>
            <a:r>
              <a:rPr lang="en-AU" dirty="0">
                <a:latin typeface="Times New Roman" pitchFamily="18" charset="0"/>
                <a:cs typeface="Times New Roman" pitchFamily="18" charset="0"/>
              </a:rPr>
              <a:t>Electro..... Magnetic! </a:t>
            </a:r>
          </a:p>
          <a:p>
            <a:endParaRPr lang="en-AU" dirty="0">
              <a:latin typeface="Times New Roman" pitchFamily="18" charset="0"/>
              <a:cs typeface="Times New Roman" pitchFamily="18" charset="0"/>
            </a:endParaRPr>
          </a:p>
          <a:p>
            <a:endParaRPr lang="en-AU" dirty="0">
              <a:latin typeface="Times New Roman" pitchFamily="18" charset="0"/>
              <a:cs typeface="Times New Roman" pitchFamily="18" charset="0"/>
            </a:endParaRPr>
          </a:p>
          <a:p>
            <a:endParaRPr lang="en-AU" sz="4000" dirty="0">
              <a:latin typeface="Times New Roman" pitchFamily="18" charset="0"/>
              <a:cs typeface="Times New Roman" pitchFamily="18" charset="0"/>
            </a:endParaRPr>
          </a:p>
          <a:p>
            <a:endParaRPr lang="en-AU" sz="4000" dirty="0">
              <a:latin typeface="Times New Roman" pitchFamily="18" charset="0"/>
              <a:cs typeface="Times New Roman" pitchFamily="18" charset="0"/>
            </a:endParaRPr>
          </a:p>
          <a:p>
            <a:endParaRPr lang="en-AU" dirty="0">
              <a:latin typeface="Times New Roman" pitchFamily="18" charset="0"/>
              <a:cs typeface="Times New Roman" pitchFamily="18" charset="0"/>
            </a:endParaRPr>
          </a:p>
          <a:p>
            <a:r>
              <a:rPr lang="en-AU" dirty="0">
                <a:latin typeface="Times New Roman" pitchFamily="18" charset="0"/>
                <a:cs typeface="Times New Roman" pitchFamily="18" charset="0"/>
              </a:rPr>
              <a:t>c = f </a:t>
            </a:r>
            <a:r>
              <a:rPr lang="en-AU" dirty="0">
                <a:latin typeface="Symbol" pitchFamily="18" charset="2"/>
                <a:cs typeface="Times New Roman" pitchFamily="18" charset="0"/>
              </a:rPr>
              <a:t>l</a:t>
            </a:r>
            <a:r>
              <a:rPr lang="en-AU" dirty="0">
                <a:latin typeface="Times New Roman" pitchFamily="18" charset="0"/>
                <a:cs typeface="Times New Roman" pitchFamily="18" charset="0"/>
              </a:rPr>
              <a:t>, where c is constant.  </a:t>
            </a:r>
          </a:p>
        </p:txBody>
      </p:sp>
      <p:sp>
        <p:nvSpPr>
          <p:cNvPr id="4098" name="Titre 1"/>
          <p:cNvSpPr>
            <a:spLocks noGrp="1"/>
          </p:cNvSpPr>
          <p:nvPr>
            <p:ph type="title"/>
          </p:nvPr>
        </p:nvSpPr>
        <p:spPr>
          <a:xfrm>
            <a:off x="457200" y="285750"/>
            <a:ext cx="8229600" cy="1143000"/>
          </a:xfrm>
        </p:spPr>
        <p:txBody>
          <a:bodyPr/>
          <a:lstStyle/>
          <a:p>
            <a:r>
              <a:rPr lang="en-AU" sz="4800" b="1" dirty="0">
                <a:solidFill>
                  <a:schemeClr val="bg1"/>
                </a:solidFill>
              </a:rPr>
              <a:t>Family of Electromagnetic Radiation</a:t>
            </a:r>
          </a:p>
        </p:txBody>
      </p:sp>
      <p:pic>
        <p:nvPicPr>
          <p:cNvPr id="5" name="Picture 4" descr="Electromag.jpg"/>
          <p:cNvPicPr>
            <a:picLocks noChangeAspect="1"/>
          </p:cNvPicPr>
          <p:nvPr/>
        </p:nvPicPr>
        <p:blipFill>
          <a:blip r:embed="rId3"/>
          <a:stretch>
            <a:fillRect/>
          </a:stretch>
        </p:blipFill>
        <p:spPr>
          <a:xfrm>
            <a:off x="500034" y="2643182"/>
            <a:ext cx="4645535" cy="2912825"/>
          </a:xfrm>
          <a:prstGeom prst="rect">
            <a:avLst/>
          </a:prstGeom>
        </p:spPr>
      </p:pic>
      <p:pic>
        <p:nvPicPr>
          <p:cNvPr id="30722" name="Picture 2" descr="http://micro.magnet.fsu.edu/primer/java/polarizedlight/emwave/electromagneticwavefigure1.jpg"/>
          <p:cNvPicPr>
            <a:picLocks noChangeAspect="1" noChangeArrowheads="1"/>
          </p:cNvPicPr>
          <p:nvPr/>
        </p:nvPicPr>
        <p:blipFill>
          <a:blip r:embed="rId4"/>
          <a:srcRect/>
          <a:stretch>
            <a:fillRect/>
          </a:stretch>
        </p:blipFill>
        <p:spPr bwMode="auto">
          <a:xfrm>
            <a:off x="5791200" y="857232"/>
            <a:ext cx="3352800" cy="1905000"/>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85750"/>
            <a:ext cx="8229600" cy="1143000"/>
          </a:xfrm>
        </p:spPr>
        <p:txBody>
          <a:bodyPr/>
          <a:lstStyle/>
          <a:p>
            <a:r>
              <a:rPr lang="en-AU" sz="4800" b="1" dirty="0">
                <a:solidFill>
                  <a:schemeClr val="bg1"/>
                </a:solidFill>
              </a:rPr>
              <a:t>Family of Electromagnetic Radiation</a:t>
            </a:r>
          </a:p>
        </p:txBody>
      </p:sp>
      <p:pic>
        <p:nvPicPr>
          <p:cNvPr id="4" name="Content Placeholder 3" descr="Spectrum.jpg"/>
          <p:cNvPicPr>
            <a:picLocks noGrp="1" noChangeAspect="1"/>
          </p:cNvPicPr>
          <p:nvPr>
            <p:ph idx="1"/>
          </p:nvPr>
        </p:nvPicPr>
        <p:blipFill>
          <a:blip r:embed="rId3"/>
          <a:stretch>
            <a:fillRect/>
          </a:stretch>
        </p:blipFill>
        <p:spPr>
          <a:xfrm>
            <a:off x="785786" y="1857363"/>
            <a:ext cx="7072362" cy="4894075"/>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142852"/>
            <a:ext cx="8229600" cy="1143000"/>
          </a:xfrm>
        </p:spPr>
        <p:txBody>
          <a:bodyPr/>
          <a:lstStyle/>
          <a:p>
            <a:r>
              <a:rPr lang="en-AU" sz="4800" b="1" dirty="0">
                <a:solidFill>
                  <a:schemeClr val="bg1"/>
                </a:solidFill>
              </a:rPr>
              <a:t>Family of Electromagnetic Radiation</a:t>
            </a:r>
          </a:p>
        </p:txBody>
      </p:sp>
      <p:sp>
        <p:nvSpPr>
          <p:cNvPr id="3" name="Espace réservé du contenu 2"/>
          <p:cNvSpPr>
            <a:spLocks noGrp="1"/>
          </p:cNvSpPr>
          <p:nvPr>
            <p:ph idx="1"/>
          </p:nvPr>
        </p:nvSpPr>
        <p:spPr>
          <a:xfrm>
            <a:off x="3286116" y="1643050"/>
            <a:ext cx="5857884" cy="5214950"/>
          </a:xfrm>
        </p:spPr>
        <p:txBody>
          <a:bodyPr rtlCol="0">
            <a:noAutofit/>
          </a:bodyPr>
          <a:lstStyle/>
          <a:p>
            <a:r>
              <a:rPr lang="en-AU" dirty="0"/>
              <a:t>Light is part of the electromagnetic family, each with its unique wavelength and corresponding frequency. All have the same velocity, known as the speed of light: </a:t>
            </a:r>
          </a:p>
          <a:p>
            <a:pPr>
              <a:buNone/>
            </a:pPr>
            <a:r>
              <a:rPr lang="en-AU" dirty="0"/>
              <a:t>			c = 3.00 x 10</a:t>
            </a:r>
            <a:r>
              <a:rPr lang="en-AU" baseline="30000" dirty="0"/>
              <a:t>8</a:t>
            </a:r>
            <a:r>
              <a:rPr lang="en-AU" dirty="0"/>
              <a:t> ms</a:t>
            </a:r>
            <a:r>
              <a:rPr lang="en-AU" baseline="30000" dirty="0"/>
              <a:t>-1</a:t>
            </a:r>
            <a:r>
              <a:rPr lang="en-AU" dirty="0"/>
              <a:t>. </a:t>
            </a:r>
          </a:p>
          <a:p>
            <a:r>
              <a:rPr lang="en-AU" dirty="0">
                <a:cs typeface="Times New Roman" pitchFamily="18" charset="0"/>
              </a:rPr>
              <a:t>Within the spectrum of light radiation the wavelength is varying.</a:t>
            </a:r>
          </a:p>
          <a:p>
            <a:endParaRPr lang="en-AU" dirty="0"/>
          </a:p>
          <a:p>
            <a:endParaRPr lang="en-AU" dirty="0"/>
          </a:p>
        </p:txBody>
      </p:sp>
      <p:pic>
        <p:nvPicPr>
          <p:cNvPr id="5" name="Picture 4" descr="Spectrum 1.jpg"/>
          <p:cNvPicPr>
            <a:picLocks noChangeAspect="1"/>
          </p:cNvPicPr>
          <p:nvPr/>
        </p:nvPicPr>
        <p:blipFill>
          <a:blip r:embed="rId3"/>
          <a:stretch>
            <a:fillRect/>
          </a:stretch>
        </p:blipFill>
        <p:spPr>
          <a:xfrm>
            <a:off x="0" y="1643050"/>
            <a:ext cx="3302000" cy="52149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85750"/>
            <a:ext cx="8229600" cy="1143000"/>
          </a:xfrm>
        </p:spPr>
        <p:txBody>
          <a:bodyPr/>
          <a:lstStyle/>
          <a:p>
            <a:r>
              <a:rPr lang="en-AU" sz="6600" b="1" dirty="0">
                <a:solidFill>
                  <a:schemeClr val="bg1"/>
                </a:solidFill>
              </a:rPr>
              <a:t>Particle-Like Properties</a:t>
            </a:r>
          </a:p>
        </p:txBody>
      </p:sp>
      <p:sp>
        <p:nvSpPr>
          <p:cNvPr id="3" name="Espace réservé du contenu 2"/>
          <p:cNvSpPr>
            <a:spLocks noGrp="1"/>
          </p:cNvSpPr>
          <p:nvPr>
            <p:ph idx="1"/>
          </p:nvPr>
        </p:nvSpPr>
        <p:spPr>
          <a:xfrm>
            <a:off x="285720" y="1857364"/>
            <a:ext cx="3714776" cy="3643338"/>
          </a:xfrm>
        </p:spPr>
        <p:txBody>
          <a:bodyPr rtlCol="0">
            <a:noAutofit/>
          </a:bodyPr>
          <a:lstStyle/>
          <a:p>
            <a:r>
              <a:rPr lang="en-AU" dirty="0"/>
              <a:t>The photoelectric principle was demonstrated to show that when light shines on a piece of metal, depending on the</a:t>
            </a:r>
          </a:p>
        </p:txBody>
      </p:sp>
      <p:pic>
        <p:nvPicPr>
          <p:cNvPr id="4" name="Picture 3"/>
          <p:cNvPicPr/>
          <p:nvPr/>
        </p:nvPicPr>
        <p:blipFill>
          <a:blip r:embed="rId3"/>
          <a:srcRect/>
          <a:stretch>
            <a:fillRect/>
          </a:stretch>
        </p:blipFill>
        <p:spPr bwMode="auto">
          <a:xfrm>
            <a:off x="3714744" y="1428736"/>
            <a:ext cx="5429256" cy="3786214"/>
          </a:xfrm>
          <a:prstGeom prst="rect">
            <a:avLst/>
          </a:prstGeom>
          <a:noFill/>
          <a:ln w="9525">
            <a:noFill/>
            <a:miter lim="800000"/>
            <a:headEnd/>
            <a:tailEnd/>
          </a:ln>
        </p:spPr>
      </p:pic>
      <p:sp>
        <p:nvSpPr>
          <p:cNvPr id="5" name="TextBox 4"/>
          <p:cNvSpPr txBox="1"/>
          <p:nvPr/>
        </p:nvSpPr>
        <p:spPr>
          <a:xfrm>
            <a:off x="642910" y="5286388"/>
            <a:ext cx="7929618" cy="1569660"/>
          </a:xfrm>
          <a:prstGeom prst="rect">
            <a:avLst/>
          </a:prstGeom>
          <a:noFill/>
        </p:spPr>
        <p:txBody>
          <a:bodyPr wrap="square" rtlCol="0">
            <a:spAutoFit/>
          </a:bodyPr>
          <a:lstStyle/>
          <a:p>
            <a:r>
              <a:rPr lang="en-AU" sz="3200" dirty="0">
                <a:latin typeface="+mn-lt"/>
              </a:rPr>
              <a:t>type of metal and the frequency of light, then this could produce a current (the movement of electrons).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85750"/>
            <a:ext cx="8229600" cy="1143000"/>
          </a:xfrm>
        </p:spPr>
        <p:txBody>
          <a:bodyPr/>
          <a:lstStyle/>
          <a:p>
            <a:r>
              <a:rPr lang="en-AU" sz="6600" b="1" dirty="0">
                <a:solidFill>
                  <a:schemeClr val="bg1"/>
                </a:solidFill>
              </a:rPr>
              <a:t>Wave-Like Properties</a:t>
            </a:r>
          </a:p>
        </p:txBody>
      </p:sp>
      <p:sp>
        <p:nvSpPr>
          <p:cNvPr id="3" name="Espace réservé du contenu 2"/>
          <p:cNvSpPr>
            <a:spLocks noGrp="1"/>
          </p:cNvSpPr>
          <p:nvPr>
            <p:ph idx="1"/>
          </p:nvPr>
        </p:nvSpPr>
        <p:spPr>
          <a:xfrm>
            <a:off x="107504" y="1857364"/>
            <a:ext cx="4032447" cy="2867780"/>
          </a:xfrm>
        </p:spPr>
        <p:txBody>
          <a:bodyPr rtlCol="0">
            <a:noAutofit/>
          </a:bodyPr>
          <a:lstStyle/>
          <a:p>
            <a:r>
              <a:rPr lang="en-AU" dirty="0"/>
              <a:t>The fact that light is able to “bend” around obstacles, which is a property of transverse waves, shows light to have wave-like properties.</a:t>
            </a:r>
          </a:p>
          <a:p>
            <a:r>
              <a:rPr lang="en-AU" dirty="0"/>
              <a:t>This phenomenon is known as </a:t>
            </a:r>
            <a:r>
              <a:rPr lang="en-AU" u="sng" dirty="0"/>
              <a:t>diffraction</a:t>
            </a:r>
            <a:r>
              <a:rPr lang="en-AU" dirty="0"/>
              <a:t>. </a:t>
            </a:r>
          </a:p>
          <a:p>
            <a:endParaRPr lang="en-AU"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9276" y="2204864"/>
            <a:ext cx="4813407" cy="410445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35496" y="285750"/>
            <a:ext cx="9073008" cy="1143000"/>
          </a:xfrm>
        </p:spPr>
        <p:txBody>
          <a:bodyPr/>
          <a:lstStyle/>
          <a:p>
            <a:r>
              <a:rPr lang="en-AU" sz="4600" b="1" dirty="0">
                <a:solidFill>
                  <a:schemeClr val="bg1"/>
                </a:solidFill>
              </a:rPr>
              <a:t>Speed of Light in Different Mediums</a:t>
            </a:r>
          </a:p>
        </p:txBody>
      </p:sp>
      <p:grpSp>
        <p:nvGrpSpPr>
          <p:cNvPr id="12" name="Group 11"/>
          <p:cNvGrpSpPr/>
          <p:nvPr/>
        </p:nvGrpSpPr>
        <p:grpSpPr>
          <a:xfrm>
            <a:off x="227810" y="1988840"/>
            <a:ext cx="8688379" cy="5755422"/>
            <a:chOff x="276109" y="3765227"/>
            <a:chExt cx="8688379" cy="5755422"/>
          </a:xfrm>
        </p:grpSpPr>
        <p:sp>
          <p:nvSpPr>
            <p:cNvPr id="9" name="Rectangle 8"/>
            <p:cNvSpPr/>
            <p:nvPr/>
          </p:nvSpPr>
          <p:spPr>
            <a:xfrm>
              <a:off x="276109" y="3765227"/>
              <a:ext cx="8688379" cy="5755422"/>
            </a:xfrm>
            <a:prstGeom prst="rect">
              <a:avLst/>
            </a:prstGeom>
            <a:solidFill>
              <a:schemeClr val="bg1"/>
            </a:solidFill>
          </p:spPr>
          <p:txBody>
            <a:bodyPr wrap="square">
              <a:spAutoFit/>
            </a:bodyPr>
            <a:lstStyle/>
            <a:p>
              <a:r>
                <a:rPr lang="en-AU" sz="2800" dirty="0">
                  <a:latin typeface="+mn-lt"/>
                </a:rPr>
                <a:t>Einstein's Theory of Relativity. </a:t>
              </a:r>
            </a:p>
            <a:p>
              <a:pPr marL="457200" indent="-276225">
                <a:buFont typeface="Arial" panose="020B0604020202020204" pitchFamily="34" charset="0"/>
                <a:buChar char="•"/>
              </a:pPr>
              <a:r>
                <a:rPr lang="en-AU" sz="2400" i="1" dirty="0">
                  <a:latin typeface="+mn-lt"/>
                </a:rPr>
                <a:t>Nothing can travel faster than the speed of light </a:t>
              </a:r>
              <a:r>
                <a:rPr lang="en-AU" sz="2400" b="1" i="1" dirty="0">
                  <a:latin typeface="+mn-lt"/>
                </a:rPr>
                <a:t>in a vacuum</a:t>
              </a:r>
              <a:r>
                <a:rPr lang="en-AU" sz="2400" i="1" dirty="0">
                  <a:latin typeface="+mn-lt"/>
                </a:rPr>
                <a:t>.</a:t>
              </a:r>
              <a:endParaRPr lang="en-AU" sz="2400" dirty="0">
                <a:latin typeface="+mn-lt"/>
              </a:endParaRPr>
            </a:p>
            <a:p>
              <a:pPr marL="457200" indent="-276225">
                <a:buFont typeface="Arial" panose="020B0604020202020204" pitchFamily="34" charset="0"/>
                <a:buChar char="•"/>
              </a:pPr>
              <a:r>
                <a:rPr lang="en-AU" sz="2400" i="1" dirty="0">
                  <a:latin typeface="+mn-lt"/>
                </a:rPr>
                <a:t>Light </a:t>
              </a:r>
              <a:r>
                <a:rPr lang="en-AU" sz="2400" b="1" i="1" dirty="0">
                  <a:latin typeface="+mn-lt"/>
                </a:rPr>
                <a:t>in a vacuum</a:t>
              </a:r>
              <a:r>
                <a:rPr lang="en-AU" sz="2400" i="1" dirty="0">
                  <a:latin typeface="+mn-lt"/>
                </a:rPr>
                <a:t> always travels at the same speed.</a:t>
              </a:r>
              <a:endParaRPr lang="en-AU" sz="2400" dirty="0">
                <a:latin typeface="+mn-lt"/>
              </a:endParaRPr>
            </a:p>
            <a:p>
              <a:endParaRPr lang="en-AU" sz="1050" dirty="0">
                <a:latin typeface="+mn-lt"/>
              </a:endParaRPr>
            </a:p>
            <a:p>
              <a:r>
                <a:rPr lang="en-AU" sz="2800" dirty="0">
                  <a:latin typeface="+mn-lt"/>
                </a:rPr>
                <a:t>                                        c = </a:t>
              </a:r>
              <a:r>
                <a:rPr lang="en-AU" sz="2800" u="sng" dirty="0">
                  <a:latin typeface="+mn-lt"/>
                </a:rPr>
                <a:t>    1     </a:t>
              </a:r>
              <a:r>
                <a:rPr lang="en-AU" sz="2800" dirty="0">
                  <a:latin typeface="+mn-lt"/>
                </a:rPr>
                <a:t>    </a:t>
              </a:r>
              <a:r>
                <a:rPr lang="en-AU" sz="2800" dirty="0">
                  <a:solidFill>
                    <a:schemeClr val="bg1"/>
                  </a:solidFill>
                  <a:latin typeface="+mn-lt"/>
                </a:rPr>
                <a:t>.</a:t>
              </a:r>
              <a:r>
                <a:rPr lang="en-AU" sz="2800" dirty="0">
                  <a:latin typeface="+mn-lt"/>
                </a:rPr>
                <a:t> </a:t>
              </a:r>
            </a:p>
            <a:p>
              <a:r>
                <a:rPr lang="en-AU" sz="2800" dirty="0">
                  <a:latin typeface="+mn-lt"/>
                </a:rPr>
                <a:t>                                                √</a:t>
              </a:r>
              <a:r>
                <a:rPr lang="el-GR" sz="2800" dirty="0">
                  <a:latin typeface="+mn-lt"/>
                </a:rPr>
                <a:t>ε</a:t>
              </a:r>
              <a:r>
                <a:rPr lang="en-AU" sz="2800" dirty="0">
                  <a:latin typeface="+mn-lt"/>
                </a:rPr>
                <a:t> </a:t>
              </a:r>
              <a:r>
                <a:rPr lang="el-GR" sz="2800" dirty="0">
                  <a:latin typeface="+mn-lt"/>
                </a:rPr>
                <a:t>μ</a:t>
              </a:r>
              <a:r>
                <a:rPr lang="en-AU" sz="2800" dirty="0">
                  <a:latin typeface="+mn-lt"/>
                </a:rPr>
                <a:t>                </a:t>
              </a:r>
            </a:p>
            <a:p>
              <a:r>
                <a:rPr lang="en-AU" sz="2800" dirty="0">
                  <a:latin typeface="+mn-lt"/>
                </a:rPr>
                <a:t>where </a:t>
              </a:r>
            </a:p>
            <a:p>
              <a:pPr marL="457200">
                <a:tabLst>
                  <a:tab pos="534988" algn="l"/>
                </a:tabLst>
              </a:pPr>
              <a:r>
                <a:rPr lang="el-GR" sz="2800" b="1" dirty="0">
                  <a:latin typeface="+mn-lt"/>
                </a:rPr>
                <a:t>ε</a:t>
              </a:r>
              <a:r>
                <a:rPr lang="en-AU" sz="2800" dirty="0">
                  <a:latin typeface="+mn-lt"/>
                </a:rPr>
                <a:t> (electric permittivity) is the resistance that is encountered when forming an electric field in a medium.</a:t>
              </a:r>
            </a:p>
            <a:p>
              <a:pPr lvl="1">
                <a:tabLst>
                  <a:tab pos="534988" algn="l"/>
                </a:tabLst>
              </a:pPr>
              <a:r>
                <a:rPr lang="el-GR" sz="2800" b="1" dirty="0">
                  <a:latin typeface="+mn-lt"/>
                </a:rPr>
                <a:t>μ</a:t>
              </a:r>
              <a:r>
                <a:rPr lang="en-AU" sz="2800" dirty="0">
                  <a:latin typeface="+mn-lt"/>
                </a:rPr>
                <a:t> (magnetic permeability) is the ability of a material to support the formation of a magnetic field within itself.</a:t>
              </a:r>
            </a:p>
            <a:p>
              <a:pPr lvl="1">
                <a:tabLst>
                  <a:tab pos="534988" algn="l"/>
                </a:tabLst>
              </a:pPr>
              <a:endParaRPr lang="en-AU" sz="2800" dirty="0">
                <a:latin typeface="+mn-lt"/>
              </a:endParaRPr>
            </a:p>
            <a:p>
              <a:pPr marL="0" lvl="1">
                <a:tabLst>
                  <a:tab pos="534988" algn="l"/>
                </a:tabLst>
              </a:pPr>
              <a:r>
                <a:rPr lang="en-AU" sz="2800" dirty="0">
                  <a:latin typeface="+mn-lt"/>
                </a:rPr>
                <a:t>Air </a:t>
              </a:r>
            </a:p>
          </p:txBody>
        </p:sp>
        <p:cxnSp>
          <p:nvCxnSpPr>
            <p:cNvPr id="5" name="Straight Connector 4"/>
            <p:cNvCxnSpPr/>
            <p:nvPr/>
          </p:nvCxnSpPr>
          <p:spPr>
            <a:xfrm>
              <a:off x="4404275" y="5637435"/>
              <a:ext cx="50405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22982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85750"/>
            <a:ext cx="8229600" cy="1143000"/>
          </a:xfrm>
        </p:spPr>
        <p:txBody>
          <a:bodyPr/>
          <a:lstStyle/>
          <a:p>
            <a:r>
              <a:rPr lang="en-AU" sz="6600" b="1" dirty="0">
                <a:solidFill>
                  <a:schemeClr val="bg1"/>
                </a:solidFill>
              </a:rPr>
              <a:t>Nature of Light</a:t>
            </a:r>
          </a:p>
        </p:txBody>
      </p:sp>
      <p:pic>
        <p:nvPicPr>
          <p:cNvPr id="2050" name="Picture 2" descr="http://www.mstworkbooks.co.za/natural-sciences/gr8/images/gr8ec04-gd-0052.pn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1633060"/>
            <a:ext cx="7632848" cy="5022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7458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35496" y="285750"/>
            <a:ext cx="9073008" cy="1143000"/>
          </a:xfrm>
        </p:spPr>
        <p:txBody>
          <a:bodyPr/>
          <a:lstStyle/>
          <a:p>
            <a:r>
              <a:rPr lang="en-AU" sz="4600" b="1" dirty="0">
                <a:solidFill>
                  <a:schemeClr val="bg1"/>
                </a:solidFill>
              </a:rPr>
              <a:t>Speed of Light in Different Mediums</a:t>
            </a:r>
          </a:p>
        </p:txBody>
      </p:sp>
      <p:sp>
        <p:nvSpPr>
          <p:cNvPr id="9" name="Rectangle 8"/>
          <p:cNvSpPr/>
          <p:nvPr/>
        </p:nvSpPr>
        <p:spPr>
          <a:xfrm>
            <a:off x="227810" y="1268760"/>
            <a:ext cx="8808686" cy="3970318"/>
          </a:xfrm>
          <a:prstGeom prst="rect">
            <a:avLst/>
          </a:prstGeom>
          <a:solidFill>
            <a:schemeClr val="bg1"/>
          </a:solidFill>
        </p:spPr>
        <p:txBody>
          <a:bodyPr wrap="square">
            <a:spAutoFit/>
          </a:bodyPr>
          <a:lstStyle/>
          <a:p>
            <a:pPr marL="0" lvl="1">
              <a:tabLst>
                <a:tab pos="534988" algn="l"/>
              </a:tabLst>
            </a:pPr>
            <a:r>
              <a:rPr lang="en-AU" sz="2800" dirty="0">
                <a:latin typeface="+mn-lt"/>
              </a:rPr>
              <a:t>Generally, the refractive index (Chapter 11.4)  is used to determine the speed of light in a given object relative to speed of light in a vacuum.</a:t>
            </a:r>
          </a:p>
          <a:p>
            <a:pPr marL="0" lvl="1">
              <a:tabLst>
                <a:tab pos="534988" algn="l"/>
              </a:tabLst>
            </a:pPr>
            <a:r>
              <a:rPr lang="en-AU" sz="2800" dirty="0">
                <a:latin typeface="+mn-lt"/>
              </a:rPr>
              <a:t>                               c = </a:t>
            </a:r>
            <a:r>
              <a:rPr lang="en-AU" sz="2800" dirty="0" err="1">
                <a:latin typeface="+mn-lt"/>
              </a:rPr>
              <a:t>nv</a:t>
            </a:r>
            <a:endParaRPr lang="en-AU" sz="2800" dirty="0">
              <a:latin typeface="+mn-lt"/>
            </a:endParaRPr>
          </a:p>
          <a:p>
            <a:pPr marL="0" lvl="1">
              <a:tabLst>
                <a:tab pos="534988" algn="l"/>
              </a:tabLst>
            </a:pPr>
            <a:r>
              <a:rPr lang="en-AU" sz="2800" dirty="0">
                <a:latin typeface="+mn-lt"/>
              </a:rPr>
              <a:t>                                            c – speed of light in a vacuum</a:t>
            </a:r>
          </a:p>
          <a:p>
            <a:pPr marL="0" lvl="1">
              <a:tabLst>
                <a:tab pos="534988" algn="l"/>
              </a:tabLst>
            </a:pPr>
            <a:r>
              <a:rPr lang="en-AU" sz="2800" dirty="0">
                <a:latin typeface="+mn-lt"/>
              </a:rPr>
              <a:t>                                            n – refractive index of medium</a:t>
            </a:r>
          </a:p>
          <a:p>
            <a:pPr marL="0" lvl="1">
              <a:tabLst>
                <a:tab pos="534988" algn="l"/>
              </a:tabLst>
            </a:pPr>
            <a:r>
              <a:rPr lang="en-AU" sz="2800" dirty="0">
                <a:latin typeface="+mn-lt"/>
              </a:rPr>
              <a:t>                                            v – speed of light in a medium</a:t>
            </a:r>
          </a:p>
          <a:p>
            <a:pPr marL="0" lvl="1">
              <a:tabLst>
                <a:tab pos="534988" algn="l"/>
              </a:tabLst>
            </a:pPr>
            <a:endParaRPr lang="en-AU" sz="2800" dirty="0">
              <a:latin typeface="+mn-lt"/>
            </a:endParaRPr>
          </a:p>
          <a:p>
            <a:pPr marL="0" lvl="1">
              <a:tabLst>
                <a:tab pos="534988" algn="l"/>
              </a:tabLst>
            </a:pPr>
            <a:r>
              <a:rPr lang="en-AU" sz="2800" dirty="0">
                <a:latin typeface="+mn-lt"/>
              </a:rPr>
              <a:t>			       So take speed of light in crown glass</a:t>
            </a:r>
          </a:p>
        </p:txBody>
      </p:sp>
      <p:graphicFrame>
        <p:nvGraphicFramePr>
          <p:cNvPr id="15" name="Table 14"/>
          <p:cNvGraphicFramePr>
            <a:graphicFrameLocks noGrp="1"/>
          </p:cNvGraphicFramePr>
          <p:nvPr>
            <p:extLst>
              <p:ext uri="{D42A27DB-BD31-4B8C-83A1-F6EECF244321}">
                <p14:modId xmlns:p14="http://schemas.microsoft.com/office/powerpoint/2010/main" val="3019392193"/>
              </p:ext>
            </p:extLst>
          </p:nvPr>
        </p:nvGraphicFramePr>
        <p:xfrm>
          <a:off x="107504" y="2880360"/>
          <a:ext cx="2448272" cy="3977640"/>
        </p:xfrm>
        <a:graphic>
          <a:graphicData uri="http://schemas.openxmlformats.org/drawingml/2006/table">
            <a:tbl>
              <a:tblPr>
                <a:tableStyleId>{306799F8-075E-4A3A-A7F6-7FBC6576F1A4}</a:tableStyleId>
              </a:tblPr>
              <a:tblGrid>
                <a:gridCol w="165618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0">
                <a:tc>
                  <a:txBody>
                    <a:bodyPr/>
                    <a:lstStyle/>
                    <a:p>
                      <a:pPr algn="ctr"/>
                      <a:r>
                        <a:rPr lang="en-AU" dirty="0">
                          <a:solidFill>
                            <a:schemeClr val="tx1"/>
                          </a:solidFill>
                        </a:rPr>
                        <a:t>material</a:t>
                      </a:r>
                    </a:p>
                  </a:txBody>
                  <a:tcPr marL="28575" marR="28575" marT="28575" marB="28575" anchor="ctr">
                    <a:solidFill>
                      <a:schemeClr val="accent3">
                        <a:lumMod val="75000"/>
                      </a:schemeClr>
                    </a:solidFill>
                  </a:tcPr>
                </a:tc>
                <a:tc>
                  <a:txBody>
                    <a:bodyPr/>
                    <a:lstStyle/>
                    <a:p>
                      <a:pPr algn="ctr"/>
                      <a:r>
                        <a:rPr lang="en-AU" dirty="0">
                          <a:solidFill>
                            <a:schemeClr val="tx1"/>
                          </a:solidFill>
                        </a:rPr>
                        <a:t>n</a:t>
                      </a:r>
                    </a:p>
                  </a:txBody>
                  <a:tcPr marL="28575" marR="28575" marT="28575" marB="28575" anchor="ctr">
                    <a:solidFill>
                      <a:schemeClr val="accent3">
                        <a:lumMod val="75000"/>
                      </a:schemeClr>
                    </a:solidFill>
                  </a:tcPr>
                </a:tc>
                <a:extLst>
                  <a:ext uri="{0D108BD9-81ED-4DB2-BD59-A6C34878D82A}">
                    <a16:rowId xmlns:a16="http://schemas.microsoft.com/office/drawing/2014/main" val="10000"/>
                  </a:ext>
                </a:extLst>
              </a:tr>
              <a:tr h="0">
                <a:tc>
                  <a:txBody>
                    <a:bodyPr/>
                    <a:lstStyle/>
                    <a:p>
                      <a:pPr algn="ctr"/>
                      <a:r>
                        <a:rPr lang="en-AU" dirty="0">
                          <a:solidFill>
                            <a:schemeClr val="tx1"/>
                          </a:solidFill>
                        </a:rPr>
                        <a:t>Vacuum</a:t>
                      </a:r>
                    </a:p>
                  </a:txBody>
                  <a:tcPr marL="28575" marR="28575" marT="28575" marB="28575" anchor="ctr">
                    <a:solidFill>
                      <a:schemeClr val="accent3">
                        <a:lumMod val="60000"/>
                        <a:lumOff val="40000"/>
                      </a:schemeClr>
                    </a:solidFill>
                  </a:tcPr>
                </a:tc>
                <a:tc>
                  <a:txBody>
                    <a:bodyPr/>
                    <a:lstStyle/>
                    <a:p>
                      <a:pPr algn="ctr"/>
                      <a:r>
                        <a:rPr lang="en-AU" dirty="0">
                          <a:solidFill>
                            <a:schemeClr val="tx1"/>
                          </a:solidFill>
                        </a:rPr>
                        <a:t>1</a:t>
                      </a:r>
                    </a:p>
                  </a:txBody>
                  <a:tcPr marL="28575" marR="28575" marT="28575" marB="28575" anchor="ctr">
                    <a:solidFill>
                      <a:schemeClr val="accent3">
                        <a:lumMod val="60000"/>
                        <a:lumOff val="40000"/>
                      </a:schemeClr>
                    </a:solidFill>
                  </a:tcPr>
                </a:tc>
                <a:extLst>
                  <a:ext uri="{0D108BD9-81ED-4DB2-BD59-A6C34878D82A}">
                    <a16:rowId xmlns:a16="http://schemas.microsoft.com/office/drawing/2014/main" val="10001"/>
                  </a:ext>
                </a:extLst>
              </a:tr>
              <a:tr h="0">
                <a:tc>
                  <a:txBody>
                    <a:bodyPr/>
                    <a:lstStyle/>
                    <a:p>
                      <a:pPr algn="ctr"/>
                      <a:r>
                        <a:rPr lang="en-AU">
                          <a:solidFill>
                            <a:schemeClr val="tx1"/>
                          </a:solidFill>
                        </a:rPr>
                        <a:t>Air</a:t>
                      </a:r>
                    </a:p>
                  </a:txBody>
                  <a:tcPr marL="28575" marR="28575" marT="28575" marB="28575" anchor="ctr">
                    <a:solidFill>
                      <a:schemeClr val="accent3">
                        <a:lumMod val="60000"/>
                        <a:lumOff val="40000"/>
                      </a:schemeClr>
                    </a:solidFill>
                  </a:tcPr>
                </a:tc>
                <a:tc>
                  <a:txBody>
                    <a:bodyPr/>
                    <a:lstStyle/>
                    <a:p>
                      <a:pPr algn="ctr"/>
                      <a:r>
                        <a:rPr lang="en-AU" dirty="0">
                          <a:solidFill>
                            <a:schemeClr val="tx1"/>
                          </a:solidFill>
                        </a:rPr>
                        <a:t>1.0003</a:t>
                      </a:r>
                    </a:p>
                  </a:txBody>
                  <a:tcPr marL="28575" marR="28575" marT="28575" marB="28575" anchor="ctr">
                    <a:solidFill>
                      <a:schemeClr val="accent3">
                        <a:lumMod val="60000"/>
                        <a:lumOff val="40000"/>
                      </a:schemeClr>
                    </a:solidFill>
                  </a:tcPr>
                </a:tc>
                <a:extLst>
                  <a:ext uri="{0D108BD9-81ED-4DB2-BD59-A6C34878D82A}">
                    <a16:rowId xmlns:a16="http://schemas.microsoft.com/office/drawing/2014/main" val="10002"/>
                  </a:ext>
                </a:extLst>
              </a:tr>
              <a:tr h="0">
                <a:tc>
                  <a:txBody>
                    <a:bodyPr/>
                    <a:lstStyle/>
                    <a:p>
                      <a:pPr algn="ctr"/>
                      <a:r>
                        <a:rPr lang="en-AU">
                          <a:solidFill>
                            <a:schemeClr val="tx1"/>
                          </a:solidFill>
                        </a:rPr>
                        <a:t>Water</a:t>
                      </a:r>
                    </a:p>
                  </a:txBody>
                  <a:tcPr marL="28575" marR="28575" marT="28575" marB="28575" anchor="ctr">
                    <a:solidFill>
                      <a:schemeClr val="accent3">
                        <a:lumMod val="60000"/>
                        <a:lumOff val="40000"/>
                      </a:schemeClr>
                    </a:solidFill>
                  </a:tcPr>
                </a:tc>
                <a:tc>
                  <a:txBody>
                    <a:bodyPr/>
                    <a:lstStyle/>
                    <a:p>
                      <a:pPr algn="ctr"/>
                      <a:r>
                        <a:rPr lang="en-AU">
                          <a:solidFill>
                            <a:schemeClr val="tx1"/>
                          </a:solidFill>
                        </a:rPr>
                        <a:t>1.33</a:t>
                      </a:r>
                    </a:p>
                  </a:txBody>
                  <a:tcPr marL="28575" marR="28575" marT="28575" marB="28575" anchor="ctr">
                    <a:solidFill>
                      <a:schemeClr val="accent3">
                        <a:lumMod val="60000"/>
                        <a:lumOff val="40000"/>
                      </a:schemeClr>
                    </a:solidFill>
                  </a:tcPr>
                </a:tc>
                <a:extLst>
                  <a:ext uri="{0D108BD9-81ED-4DB2-BD59-A6C34878D82A}">
                    <a16:rowId xmlns:a16="http://schemas.microsoft.com/office/drawing/2014/main" val="10003"/>
                  </a:ext>
                </a:extLst>
              </a:tr>
              <a:tr h="0">
                <a:tc>
                  <a:txBody>
                    <a:bodyPr/>
                    <a:lstStyle/>
                    <a:p>
                      <a:pPr algn="ctr"/>
                      <a:r>
                        <a:rPr lang="en-AU">
                          <a:solidFill>
                            <a:schemeClr val="tx1"/>
                          </a:solidFill>
                        </a:rPr>
                        <a:t>Ethyl Alcohol</a:t>
                      </a:r>
                    </a:p>
                  </a:txBody>
                  <a:tcPr marL="28575" marR="28575" marT="28575" marB="28575" anchor="ctr">
                    <a:solidFill>
                      <a:schemeClr val="accent3">
                        <a:lumMod val="60000"/>
                        <a:lumOff val="40000"/>
                      </a:schemeClr>
                    </a:solidFill>
                  </a:tcPr>
                </a:tc>
                <a:tc>
                  <a:txBody>
                    <a:bodyPr/>
                    <a:lstStyle/>
                    <a:p>
                      <a:pPr algn="ctr"/>
                      <a:r>
                        <a:rPr lang="en-AU">
                          <a:solidFill>
                            <a:schemeClr val="tx1"/>
                          </a:solidFill>
                        </a:rPr>
                        <a:t>1.36</a:t>
                      </a:r>
                    </a:p>
                  </a:txBody>
                  <a:tcPr marL="28575" marR="28575" marT="28575" marB="28575" anchor="ctr">
                    <a:solidFill>
                      <a:schemeClr val="accent3">
                        <a:lumMod val="60000"/>
                        <a:lumOff val="40000"/>
                      </a:schemeClr>
                    </a:solidFill>
                  </a:tcPr>
                </a:tc>
                <a:extLst>
                  <a:ext uri="{0D108BD9-81ED-4DB2-BD59-A6C34878D82A}">
                    <a16:rowId xmlns:a16="http://schemas.microsoft.com/office/drawing/2014/main" val="10004"/>
                  </a:ext>
                </a:extLst>
              </a:tr>
              <a:tr h="0">
                <a:tc>
                  <a:txBody>
                    <a:bodyPr/>
                    <a:lstStyle/>
                    <a:p>
                      <a:pPr algn="ctr"/>
                      <a:r>
                        <a:rPr lang="en-AU">
                          <a:solidFill>
                            <a:schemeClr val="tx1"/>
                          </a:solidFill>
                        </a:rPr>
                        <a:t>Fused Quartz</a:t>
                      </a:r>
                    </a:p>
                  </a:txBody>
                  <a:tcPr marL="28575" marR="28575" marT="28575" marB="28575" anchor="ctr">
                    <a:solidFill>
                      <a:schemeClr val="accent3">
                        <a:lumMod val="60000"/>
                        <a:lumOff val="40000"/>
                      </a:schemeClr>
                    </a:solidFill>
                  </a:tcPr>
                </a:tc>
                <a:tc>
                  <a:txBody>
                    <a:bodyPr/>
                    <a:lstStyle/>
                    <a:p>
                      <a:pPr algn="ctr"/>
                      <a:r>
                        <a:rPr lang="en-AU">
                          <a:solidFill>
                            <a:schemeClr val="tx1"/>
                          </a:solidFill>
                        </a:rPr>
                        <a:t>1.4585</a:t>
                      </a:r>
                    </a:p>
                  </a:txBody>
                  <a:tcPr marL="28575" marR="28575" marT="28575" marB="28575" anchor="ctr">
                    <a:solidFill>
                      <a:schemeClr val="accent3">
                        <a:lumMod val="60000"/>
                        <a:lumOff val="40000"/>
                      </a:schemeClr>
                    </a:solidFill>
                  </a:tcPr>
                </a:tc>
                <a:extLst>
                  <a:ext uri="{0D108BD9-81ED-4DB2-BD59-A6C34878D82A}">
                    <a16:rowId xmlns:a16="http://schemas.microsoft.com/office/drawing/2014/main" val="10005"/>
                  </a:ext>
                </a:extLst>
              </a:tr>
              <a:tr h="0">
                <a:tc>
                  <a:txBody>
                    <a:bodyPr/>
                    <a:lstStyle/>
                    <a:p>
                      <a:pPr algn="ctr"/>
                      <a:r>
                        <a:rPr lang="en-AU" dirty="0">
                          <a:solidFill>
                            <a:schemeClr val="tx1"/>
                          </a:solidFill>
                        </a:rPr>
                        <a:t>Whale Oil</a:t>
                      </a:r>
                    </a:p>
                  </a:txBody>
                  <a:tcPr marL="28575" marR="28575" marT="28575" marB="28575" anchor="ctr">
                    <a:solidFill>
                      <a:schemeClr val="accent3">
                        <a:lumMod val="60000"/>
                        <a:lumOff val="40000"/>
                      </a:schemeClr>
                    </a:solidFill>
                  </a:tcPr>
                </a:tc>
                <a:tc>
                  <a:txBody>
                    <a:bodyPr/>
                    <a:lstStyle/>
                    <a:p>
                      <a:pPr algn="ctr"/>
                      <a:r>
                        <a:rPr lang="en-AU" dirty="0">
                          <a:solidFill>
                            <a:schemeClr val="tx1"/>
                          </a:solidFill>
                        </a:rPr>
                        <a:t>1.460</a:t>
                      </a:r>
                    </a:p>
                  </a:txBody>
                  <a:tcPr marL="28575" marR="28575" marT="28575" marB="28575" anchor="ctr">
                    <a:solidFill>
                      <a:schemeClr val="accent3">
                        <a:lumMod val="60000"/>
                        <a:lumOff val="40000"/>
                      </a:schemeClr>
                    </a:solidFill>
                  </a:tcPr>
                </a:tc>
                <a:extLst>
                  <a:ext uri="{0D108BD9-81ED-4DB2-BD59-A6C34878D82A}">
                    <a16:rowId xmlns:a16="http://schemas.microsoft.com/office/drawing/2014/main" val="10006"/>
                  </a:ext>
                </a:extLst>
              </a:tr>
              <a:tr h="276225">
                <a:tc>
                  <a:txBody>
                    <a:bodyPr/>
                    <a:lstStyle/>
                    <a:p>
                      <a:pPr algn="ctr"/>
                      <a:r>
                        <a:rPr lang="en-AU" dirty="0">
                          <a:solidFill>
                            <a:schemeClr val="tx1"/>
                          </a:solidFill>
                        </a:rPr>
                        <a:t>Crown Glass</a:t>
                      </a:r>
                    </a:p>
                  </a:txBody>
                  <a:tcPr marL="28575" marR="28575" marT="28575" marB="28575" anchor="ctr">
                    <a:solidFill>
                      <a:schemeClr val="accent3">
                        <a:lumMod val="60000"/>
                        <a:lumOff val="40000"/>
                      </a:schemeClr>
                    </a:solidFill>
                  </a:tcPr>
                </a:tc>
                <a:tc>
                  <a:txBody>
                    <a:bodyPr/>
                    <a:lstStyle/>
                    <a:p>
                      <a:pPr algn="ctr"/>
                      <a:r>
                        <a:rPr lang="en-AU">
                          <a:solidFill>
                            <a:schemeClr val="tx1"/>
                          </a:solidFill>
                        </a:rPr>
                        <a:t>1.52</a:t>
                      </a:r>
                    </a:p>
                  </a:txBody>
                  <a:tcPr marL="28575" marR="28575" marT="28575" marB="28575" anchor="ctr">
                    <a:solidFill>
                      <a:schemeClr val="accent3">
                        <a:lumMod val="60000"/>
                        <a:lumOff val="40000"/>
                      </a:schemeClr>
                    </a:solidFill>
                  </a:tcPr>
                </a:tc>
                <a:extLst>
                  <a:ext uri="{0D108BD9-81ED-4DB2-BD59-A6C34878D82A}">
                    <a16:rowId xmlns:a16="http://schemas.microsoft.com/office/drawing/2014/main" val="10007"/>
                  </a:ext>
                </a:extLst>
              </a:tr>
              <a:tr h="276225">
                <a:tc>
                  <a:txBody>
                    <a:bodyPr/>
                    <a:lstStyle/>
                    <a:p>
                      <a:pPr algn="ctr"/>
                      <a:r>
                        <a:rPr lang="en-AU" dirty="0">
                          <a:solidFill>
                            <a:schemeClr val="tx1"/>
                          </a:solidFill>
                        </a:rPr>
                        <a:t>Salt</a:t>
                      </a:r>
                    </a:p>
                  </a:txBody>
                  <a:tcPr marL="28575" marR="28575" marT="28575" marB="28575" anchor="ctr">
                    <a:solidFill>
                      <a:schemeClr val="accent3">
                        <a:lumMod val="60000"/>
                        <a:lumOff val="40000"/>
                      </a:schemeClr>
                    </a:solidFill>
                  </a:tcPr>
                </a:tc>
                <a:tc>
                  <a:txBody>
                    <a:bodyPr/>
                    <a:lstStyle/>
                    <a:p>
                      <a:pPr algn="ctr"/>
                      <a:r>
                        <a:rPr lang="en-AU">
                          <a:solidFill>
                            <a:schemeClr val="tx1"/>
                          </a:solidFill>
                        </a:rPr>
                        <a:t>1.54</a:t>
                      </a:r>
                    </a:p>
                  </a:txBody>
                  <a:tcPr marL="28575" marR="28575" marT="28575" marB="28575" anchor="ctr">
                    <a:solidFill>
                      <a:schemeClr val="accent3">
                        <a:lumMod val="60000"/>
                        <a:lumOff val="40000"/>
                      </a:schemeClr>
                    </a:solidFill>
                  </a:tcPr>
                </a:tc>
                <a:extLst>
                  <a:ext uri="{0D108BD9-81ED-4DB2-BD59-A6C34878D82A}">
                    <a16:rowId xmlns:a16="http://schemas.microsoft.com/office/drawing/2014/main" val="10008"/>
                  </a:ext>
                </a:extLst>
              </a:tr>
              <a:tr h="220980">
                <a:tc>
                  <a:txBody>
                    <a:bodyPr/>
                    <a:lstStyle/>
                    <a:p>
                      <a:pPr algn="ctr"/>
                      <a:r>
                        <a:rPr lang="en-AU" dirty="0">
                          <a:solidFill>
                            <a:schemeClr val="tx1"/>
                          </a:solidFill>
                        </a:rPr>
                        <a:t>Asphalt</a:t>
                      </a:r>
                    </a:p>
                  </a:txBody>
                  <a:tcPr marL="28575" marR="28575" marT="28575" marB="28575" anchor="ctr">
                    <a:solidFill>
                      <a:schemeClr val="accent3">
                        <a:lumMod val="60000"/>
                        <a:lumOff val="40000"/>
                      </a:schemeClr>
                    </a:solidFill>
                  </a:tcPr>
                </a:tc>
                <a:tc>
                  <a:txBody>
                    <a:bodyPr/>
                    <a:lstStyle/>
                    <a:p>
                      <a:pPr algn="ctr"/>
                      <a:r>
                        <a:rPr lang="en-AU" dirty="0">
                          <a:solidFill>
                            <a:schemeClr val="tx1"/>
                          </a:solidFill>
                        </a:rPr>
                        <a:t>1.635</a:t>
                      </a:r>
                    </a:p>
                  </a:txBody>
                  <a:tcPr marL="28575" marR="28575" marT="28575" marB="28575" anchor="ctr">
                    <a:solidFill>
                      <a:schemeClr val="accent3">
                        <a:lumMod val="60000"/>
                        <a:lumOff val="40000"/>
                      </a:schemeClr>
                    </a:solidFill>
                  </a:tcPr>
                </a:tc>
                <a:extLst>
                  <a:ext uri="{0D108BD9-81ED-4DB2-BD59-A6C34878D82A}">
                    <a16:rowId xmlns:a16="http://schemas.microsoft.com/office/drawing/2014/main" val="10009"/>
                  </a:ext>
                </a:extLst>
              </a:tr>
              <a:tr h="165735">
                <a:tc>
                  <a:txBody>
                    <a:bodyPr/>
                    <a:lstStyle/>
                    <a:p>
                      <a:pPr algn="ctr"/>
                      <a:r>
                        <a:rPr lang="en-AU" dirty="0">
                          <a:solidFill>
                            <a:schemeClr val="tx1"/>
                          </a:solidFill>
                        </a:rPr>
                        <a:t>Heavy Flint Glass</a:t>
                      </a:r>
                    </a:p>
                  </a:txBody>
                  <a:tcPr marL="28575" marR="28575" marT="28575" marB="28575" anchor="ctr">
                    <a:solidFill>
                      <a:schemeClr val="accent3">
                        <a:lumMod val="60000"/>
                        <a:lumOff val="40000"/>
                      </a:schemeClr>
                    </a:solidFill>
                  </a:tcPr>
                </a:tc>
                <a:tc>
                  <a:txBody>
                    <a:bodyPr/>
                    <a:lstStyle/>
                    <a:p>
                      <a:pPr algn="ctr"/>
                      <a:r>
                        <a:rPr lang="en-AU" dirty="0">
                          <a:solidFill>
                            <a:schemeClr val="tx1"/>
                          </a:solidFill>
                        </a:rPr>
                        <a:t>1.65</a:t>
                      </a:r>
                    </a:p>
                  </a:txBody>
                  <a:tcPr marL="28575" marR="28575" marT="28575" marB="28575" anchor="ctr">
                    <a:solidFill>
                      <a:schemeClr val="accent3">
                        <a:lumMod val="60000"/>
                        <a:lumOff val="40000"/>
                      </a:schemeClr>
                    </a:solidFill>
                  </a:tcPr>
                </a:tc>
                <a:extLst>
                  <a:ext uri="{0D108BD9-81ED-4DB2-BD59-A6C34878D82A}">
                    <a16:rowId xmlns:a16="http://schemas.microsoft.com/office/drawing/2014/main" val="10010"/>
                  </a:ext>
                </a:extLst>
              </a:tr>
              <a:tr h="0">
                <a:tc>
                  <a:txBody>
                    <a:bodyPr/>
                    <a:lstStyle/>
                    <a:p>
                      <a:pPr algn="ctr"/>
                      <a:r>
                        <a:rPr lang="en-AU" dirty="0">
                          <a:solidFill>
                            <a:schemeClr val="tx1"/>
                          </a:solidFill>
                        </a:rPr>
                        <a:t>Diamond</a:t>
                      </a:r>
                    </a:p>
                  </a:txBody>
                  <a:tcPr marL="28575" marR="28575" marT="28575" marB="28575" anchor="ctr">
                    <a:solidFill>
                      <a:schemeClr val="accent3">
                        <a:lumMod val="60000"/>
                        <a:lumOff val="40000"/>
                      </a:schemeClr>
                    </a:solidFill>
                  </a:tcPr>
                </a:tc>
                <a:tc>
                  <a:txBody>
                    <a:bodyPr/>
                    <a:lstStyle/>
                    <a:p>
                      <a:pPr algn="ctr"/>
                      <a:r>
                        <a:rPr lang="en-AU" dirty="0">
                          <a:solidFill>
                            <a:schemeClr val="tx1"/>
                          </a:solidFill>
                        </a:rPr>
                        <a:t>2.42</a:t>
                      </a:r>
                    </a:p>
                  </a:txBody>
                  <a:tcPr marL="28575" marR="28575" marT="28575" marB="28575" anchor="ctr">
                    <a:solidFill>
                      <a:schemeClr val="accent3">
                        <a:lumMod val="60000"/>
                        <a:lumOff val="40000"/>
                      </a:schemeClr>
                    </a:solid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640954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85750"/>
            <a:ext cx="8229600" cy="1143000"/>
          </a:xfrm>
        </p:spPr>
        <p:txBody>
          <a:bodyPr/>
          <a:lstStyle/>
          <a:p>
            <a:pPr algn="l"/>
            <a:r>
              <a:rPr lang="en-AU" sz="6600" b="1" dirty="0">
                <a:solidFill>
                  <a:schemeClr val="bg1"/>
                </a:solidFill>
              </a:rPr>
              <a:t>Example 11.2 a</a:t>
            </a:r>
            <a:endParaRPr lang="en-AU" sz="4800" b="1" dirty="0">
              <a:solidFill>
                <a:schemeClr val="bg1"/>
              </a:solidFill>
            </a:endParaRPr>
          </a:p>
        </p:txBody>
      </p:sp>
      <p:sp>
        <p:nvSpPr>
          <p:cNvPr id="3" name="Espace réservé du contenu 2"/>
          <p:cNvSpPr>
            <a:spLocks noGrp="1"/>
          </p:cNvSpPr>
          <p:nvPr>
            <p:ph idx="1"/>
          </p:nvPr>
        </p:nvSpPr>
        <p:spPr>
          <a:xfrm>
            <a:off x="214282" y="1857364"/>
            <a:ext cx="8715436" cy="4956012"/>
          </a:xfrm>
        </p:spPr>
        <p:txBody>
          <a:bodyPr rtlCol="0">
            <a:noAutofit/>
          </a:bodyPr>
          <a:lstStyle/>
          <a:p>
            <a:pPr marL="0" indent="0">
              <a:buNone/>
            </a:pPr>
            <a:r>
              <a:rPr lang="en-AU" sz="2800" dirty="0"/>
              <a:t>The SBS television station transmits its vision signal on 527.25 MHz and its sound signal on 532.75 MHz. What is the wavelengths of each of these signals?</a:t>
            </a:r>
          </a:p>
          <a:p>
            <a:pPr marL="0" indent="0">
              <a:buNone/>
            </a:pPr>
            <a:r>
              <a:rPr lang="en-AU" sz="2800" dirty="0"/>
              <a:t>Solution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85750"/>
            <a:ext cx="8229600" cy="1143000"/>
          </a:xfrm>
        </p:spPr>
        <p:txBody>
          <a:bodyPr/>
          <a:lstStyle/>
          <a:p>
            <a:pPr algn="l"/>
            <a:r>
              <a:rPr lang="en-AU" sz="6600" b="1" dirty="0">
                <a:solidFill>
                  <a:schemeClr val="bg1"/>
                </a:solidFill>
              </a:rPr>
              <a:t>Wave types</a:t>
            </a:r>
            <a:endParaRPr lang="en-AU" sz="4800" b="1" dirty="0">
              <a:solidFill>
                <a:schemeClr val="bg1"/>
              </a:solidFill>
            </a:endParaRPr>
          </a:p>
        </p:txBody>
      </p:sp>
      <p:sp>
        <p:nvSpPr>
          <p:cNvPr id="5" name="Title 1"/>
          <p:cNvSpPr txBox="1">
            <a:spLocks/>
          </p:cNvSpPr>
          <p:nvPr/>
        </p:nvSpPr>
        <p:spPr bwMode="auto">
          <a:xfrm>
            <a:off x="411217" y="1844824"/>
            <a:ext cx="8229600" cy="7253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fontScale="92500" lnSpcReduction="10000"/>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AU" sz="4800" b="1" dirty="0">
                <a:latin typeface="Corbel" panose="020B0503020204020204" pitchFamily="34" charset="0"/>
              </a:rPr>
              <a:t>Transverse wave in a liquid</a:t>
            </a:r>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54094" y="2570161"/>
            <a:ext cx="7791772" cy="1728192"/>
          </a:xfrm>
          <a:prstGeom prst="rect">
            <a:avLst/>
          </a:prstGeom>
          <a:noFill/>
          <a:ln w="9525">
            <a:noFill/>
            <a:miter lim="800000"/>
            <a:headEnd/>
            <a:tailEnd/>
          </a:ln>
        </p:spPr>
      </p:pic>
      <p:sp>
        <p:nvSpPr>
          <p:cNvPr id="7" name="Title 1"/>
          <p:cNvSpPr txBox="1">
            <a:spLocks/>
          </p:cNvSpPr>
          <p:nvPr/>
        </p:nvSpPr>
        <p:spPr>
          <a:xfrm>
            <a:off x="411217" y="4298353"/>
            <a:ext cx="8229600" cy="832039"/>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AU" sz="4400" b="1" i="0" u="none" strike="noStrike" kern="1200" cap="none" spc="0" normalizeH="0" baseline="0" noProof="0" dirty="0">
                <a:ln>
                  <a:noFill/>
                </a:ln>
                <a:effectLst/>
                <a:uLnTx/>
                <a:uFillTx/>
                <a:latin typeface="Corbel" panose="020B0503020204020204" pitchFamily="34" charset="0"/>
                <a:ea typeface="+mj-ea"/>
                <a:cs typeface="+mj-cs"/>
              </a:rPr>
              <a:t>Longitudinal wave in a gas</a:t>
            </a:r>
          </a:p>
        </p:txBody>
      </p:sp>
      <p:pic>
        <p:nvPicPr>
          <p:cNvPr id="8"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094" y="5130392"/>
            <a:ext cx="7791770" cy="1522944"/>
          </a:xfrm>
          <a:prstGeom prst="rect">
            <a:avLst/>
          </a:prstGeom>
        </p:spPr>
      </p:pic>
    </p:spTree>
    <p:extLst>
      <p:ext uri="{BB962C8B-B14F-4D97-AF65-F5344CB8AC3E}">
        <p14:creationId xmlns:p14="http://schemas.microsoft.com/office/powerpoint/2010/main" val="1569785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85750"/>
            <a:ext cx="8229600" cy="1143000"/>
          </a:xfrm>
        </p:spPr>
        <p:txBody>
          <a:bodyPr/>
          <a:lstStyle/>
          <a:p>
            <a:pPr algn="l"/>
            <a:r>
              <a:rPr lang="en-AU" sz="6600" b="1" dirty="0">
                <a:solidFill>
                  <a:schemeClr val="bg1"/>
                </a:solidFill>
              </a:rPr>
              <a:t>Polarisation</a:t>
            </a:r>
            <a:endParaRPr lang="en-AU" sz="4800" b="1" dirty="0">
              <a:solidFill>
                <a:schemeClr val="bg1"/>
              </a:solidFill>
            </a:endParaRPr>
          </a:p>
        </p:txBody>
      </p:sp>
      <p:sp>
        <p:nvSpPr>
          <p:cNvPr id="5" name="Title 1"/>
          <p:cNvSpPr txBox="1">
            <a:spLocks/>
          </p:cNvSpPr>
          <p:nvPr/>
        </p:nvSpPr>
        <p:spPr bwMode="auto">
          <a:xfrm>
            <a:off x="395536" y="1556792"/>
            <a:ext cx="3888432" cy="504383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r>
              <a:rPr lang="en-AU" sz="2800" dirty="0">
                <a:latin typeface="Calibri" pitchFamily="34" charset="0"/>
                <a:cs typeface="Calibri" pitchFamily="34" charset="0"/>
              </a:rPr>
              <a:t>Applicable only to transverse waves (longitudinal waves cannot be polarised). Hence light waves (the wave component of light) acts as a Transverse wave.</a:t>
            </a:r>
          </a:p>
          <a:p>
            <a:pPr algn="l"/>
            <a:endParaRPr lang="en-AU" sz="2800" dirty="0">
              <a:latin typeface="Calibri" pitchFamily="34" charset="0"/>
              <a:cs typeface="Calibri"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132856"/>
            <a:ext cx="4389387" cy="4467770"/>
          </a:xfrm>
          <a:prstGeom prst="rect">
            <a:avLst/>
          </a:prstGeom>
        </p:spPr>
      </p:pic>
    </p:spTree>
    <p:extLst>
      <p:ext uri="{BB962C8B-B14F-4D97-AF65-F5344CB8AC3E}">
        <p14:creationId xmlns:p14="http://schemas.microsoft.com/office/powerpoint/2010/main" val="23613391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85750"/>
            <a:ext cx="8229600" cy="1143000"/>
          </a:xfrm>
        </p:spPr>
        <p:txBody>
          <a:bodyPr/>
          <a:lstStyle/>
          <a:p>
            <a:pPr algn="l"/>
            <a:r>
              <a:rPr lang="en-AU" sz="6600" b="1" dirty="0">
                <a:solidFill>
                  <a:schemeClr val="bg1"/>
                </a:solidFill>
              </a:rPr>
              <a:t>Polarisation</a:t>
            </a:r>
            <a:endParaRPr lang="en-AU" sz="4800" b="1" dirty="0">
              <a:solidFill>
                <a:schemeClr val="bg1"/>
              </a:solidFill>
            </a:endParaRPr>
          </a:p>
        </p:txBody>
      </p:sp>
      <p:sp>
        <p:nvSpPr>
          <p:cNvPr id="5" name="Title 1"/>
          <p:cNvSpPr txBox="1">
            <a:spLocks/>
          </p:cNvSpPr>
          <p:nvPr/>
        </p:nvSpPr>
        <p:spPr bwMode="auto">
          <a:xfrm>
            <a:off x="323529" y="2492896"/>
            <a:ext cx="2880320" cy="3600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r>
              <a:rPr lang="en-AU" sz="2800" dirty="0">
                <a:latin typeface="Calibri" pitchFamily="34" charset="0"/>
                <a:cs typeface="Calibri" pitchFamily="34" charset="0"/>
              </a:rPr>
              <a:t>With polarisation, consider the effect on the electric component of the EM when passed through the polarising planes.</a:t>
            </a:r>
          </a:p>
          <a:p>
            <a:pPr algn="l"/>
            <a:endParaRPr lang="en-AU" sz="2800" dirty="0">
              <a:latin typeface="Calibri" pitchFamily="34" charset="0"/>
              <a:cs typeface="Calibri"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5896" y="2060848"/>
            <a:ext cx="5205664" cy="4613149"/>
          </a:xfrm>
          <a:prstGeom prst="rect">
            <a:avLst/>
          </a:prstGeom>
        </p:spPr>
      </p:pic>
    </p:spTree>
    <p:extLst>
      <p:ext uri="{BB962C8B-B14F-4D97-AF65-F5344CB8AC3E}">
        <p14:creationId xmlns:p14="http://schemas.microsoft.com/office/powerpoint/2010/main" val="2078605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34" y="3429000"/>
            <a:ext cx="4565235" cy="3429000"/>
          </a:xfrm>
          <a:prstGeom prst="rect">
            <a:avLst/>
          </a:prstGeom>
        </p:spPr>
      </p:pic>
      <p:sp>
        <p:nvSpPr>
          <p:cNvPr id="4098" name="Titre 1"/>
          <p:cNvSpPr>
            <a:spLocks noGrp="1"/>
          </p:cNvSpPr>
          <p:nvPr>
            <p:ph type="title"/>
          </p:nvPr>
        </p:nvSpPr>
        <p:spPr>
          <a:xfrm>
            <a:off x="457200" y="285750"/>
            <a:ext cx="8229600" cy="1143000"/>
          </a:xfrm>
        </p:spPr>
        <p:txBody>
          <a:bodyPr/>
          <a:lstStyle/>
          <a:p>
            <a:pPr algn="l"/>
            <a:r>
              <a:rPr lang="en-AU" sz="6600" b="1" dirty="0">
                <a:solidFill>
                  <a:schemeClr val="bg1"/>
                </a:solidFill>
              </a:rPr>
              <a:t>Inverse Square Law</a:t>
            </a:r>
            <a:endParaRPr lang="en-AU" sz="4800" b="1" dirty="0">
              <a:solidFill>
                <a:schemeClr val="bg1"/>
              </a:solidFill>
            </a:endParaRPr>
          </a:p>
        </p:txBody>
      </p:sp>
      <p:sp>
        <p:nvSpPr>
          <p:cNvPr id="3" name="Espace réservé du contenu 2"/>
          <p:cNvSpPr>
            <a:spLocks noGrp="1"/>
          </p:cNvSpPr>
          <p:nvPr>
            <p:ph idx="1"/>
          </p:nvPr>
        </p:nvSpPr>
        <p:spPr>
          <a:xfrm>
            <a:off x="395536" y="2132856"/>
            <a:ext cx="8748464" cy="4725144"/>
          </a:xfrm>
        </p:spPr>
        <p:txBody>
          <a:bodyPr rtlCol="0">
            <a:noAutofit/>
          </a:bodyPr>
          <a:lstStyle/>
          <a:p>
            <a:r>
              <a:rPr lang="en-AU" dirty="0"/>
              <a:t>I </a:t>
            </a:r>
            <a:r>
              <a:rPr lang="el-GR" dirty="0"/>
              <a:t>α</a:t>
            </a:r>
            <a:r>
              <a:rPr lang="en-AU" dirty="0"/>
              <a:t> </a:t>
            </a:r>
            <a:r>
              <a:rPr lang="en-AU" u="sng" dirty="0"/>
              <a:t>  1</a:t>
            </a:r>
          </a:p>
          <a:p>
            <a:pPr marL="0" indent="0">
              <a:spcBef>
                <a:spcPts val="0"/>
              </a:spcBef>
              <a:buNone/>
            </a:pPr>
            <a:r>
              <a:rPr lang="en-AU" dirty="0">
                <a:cs typeface="Times New Roman" pitchFamily="18" charset="0"/>
              </a:rPr>
              <a:t>          r</a:t>
            </a:r>
            <a:r>
              <a:rPr lang="en-AU" baseline="30000" dirty="0">
                <a:cs typeface="Times New Roman" pitchFamily="18" charset="0"/>
              </a:rPr>
              <a:t>2</a:t>
            </a:r>
            <a:r>
              <a:rPr lang="en-AU" dirty="0">
                <a:cs typeface="Times New Roman" pitchFamily="18" charset="0"/>
              </a:rPr>
              <a:t>		where  </a:t>
            </a:r>
            <a:r>
              <a:rPr lang="en-AU" u="sng" dirty="0">
                <a:cs typeface="Times New Roman" pitchFamily="18" charset="0"/>
              </a:rPr>
              <a:t>  1   </a:t>
            </a:r>
            <a:r>
              <a:rPr lang="en-AU" dirty="0">
                <a:cs typeface="Times New Roman" pitchFamily="18" charset="0"/>
              </a:rPr>
              <a:t>     is for the spherical </a:t>
            </a:r>
          </a:p>
          <a:p>
            <a:pPr marL="0" indent="0">
              <a:buNone/>
            </a:pPr>
            <a:r>
              <a:rPr lang="en-AU" dirty="0">
                <a:cs typeface="Times New Roman" pitchFamily="18" charset="0"/>
              </a:rPr>
              <a:t>				    4 </a:t>
            </a:r>
            <a:r>
              <a:rPr lang="el-GR" dirty="0">
                <a:cs typeface="Times New Roman" pitchFamily="18" charset="0"/>
              </a:rPr>
              <a:t>π</a:t>
            </a:r>
            <a:r>
              <a:rPr lang="en-AU" dirty="0">
                <a:cs typeface="Times New Roman" pitchFamily="18" charset="0"/>
              </a:rPr>
              <a:t>	      behaviour, but we 						      only look at it in a 						      singular plane. </a:t>
            </a:r>
            <a:endParaRPr lang="en-AU" dirty="0"/>
          </a:p>
          <a:p>
            <a:endParaRPr lang="en-AU" dirty="0"/>
          </a:p>
        </p:txBody>
      </p:sp>
      <p:sp>
        <p:nvSpPr>
          <p:cNvPr id="2" name="Right Brace 1"/>
          <p:cNvSpPr/>
          <p:nvPr/>
        </p:nvSpPr>
        <p:spPr>
          <a:xfrm>
            <a:off x="5076056" y="2744924"/>
            <a:ext cx="504056" cy="194421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Tree>
    <p:extLst>
      <p:ext uri="{BB962C8B-B14F-4D97-AF65-F5344CB8AC3E}">
        <p14:creationId xmlns:p14="http://schemas.microsoft.com/office/powerpoint/2010/main" val="34538017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85750"/>
            <a:ext cx="8229600" cy="1143000"/>
          </a:xfrm>
        </p:spPr>
        <p:txBody>
          <a:bodyPr/>
          <a:lstStyle/>
          <a:p>
            <a:pPr algn="l"/>
            <a:r>
              <a:rPr lang="en-AU" sz="6600" b="1" dirty="0">
                <a:solidFill>
                  <a:schemeClr val="bg1"/>
                </a:solidFill>
              </a:rPr>
              <a:t>Inverse Square Law</a:t>
            </a:r>
            <a:endParaRPr lang="en-AU" sz="4800" b="1" dirty="0">
              <a:solidFill>
                <a:schemeClr val="bg1"/>
              </a:solidFill>
            </a:endParaRPr>
          </a:p>
        </p:txBody>
      </p:sp>
      <p:sp>
        <p:nvSpPr>
          <p:cNvPr id="3" name="Espace réservé du contenu 2"/>
          <p:cNvSpPr>
            <a:spLocks noGrp="1"/>
          </p:cNvSpPr>
          <p:nvPr>
            <p:ph idx="1"/>
          </p:nvPr>
        </p:nvSpPr>
        <p:spPr>
          <a:xfrm>
            <a:off x="395536" y="2132856"/>
            <a:ext cx="8748464" cy="4725144"/>
          </a:xfrm>
        </p:spPr>
        <p:txBody>
          <a:bodyPr rtlCol="0">
            <a:noAutofit/>
          </a:bodyPr>
          <a:lstStyle/>
          <a:p>
            <a:r>
              <a:rPr lang="en-AU" dirty="0"/>
              <a:t>As the length doubles, the area quadruples (x4) and so the intensity decreases by a factor of 4.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3835" y="3501008"/>
            <a:ext cx="4336330" cy="2875175"/>
          </a:xfrm>
          <a:prstGeom prst="rect">
            <a:avLst/>
          </a:prstGeom>
        </p:spPr>
      </p:pic>
    </p:spTree>
    <p:extLst>
      <p:ext uri="{BB962C8B-B14F-4D97-AF65-F5344CB8AC3E}">
        <p14:creationId xmlns:p14="http://schemas.microsoft.com/office/powerpoint/2010/main" val="2618758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85750"/>
            <a:ext cx="8229600" cy="1143000"/>
          </a:xfrm>
        </p:spPr>
        <p:txBody>
          <a:bodyPr/>
          <a:lstStyle/>
          <a:p>
            <a:pPr algn="r"/>
            <a:r>
              <a:rPr lang="en-AU" sz="6000" b="1" dirty="0">
                <a:solidFill>
                  <a:schemeClr val="bg1"/>
                </a:solidFill>
              </a:rPr>
              <a:t>Homework, Context &amp; Keywords</a:t>
            </a:r>
            <a:endParaRPr lang="en-AU" b="1" dirty="0">
              <a:solidFill>
                <a:schemeClr val="bg1"/>
              </a:solidFill>
            </a:endParaRPr>
          </a:p>
        </p:txBody>
      </p:sp>
      <p:sp>
        <p:nvSpPr>
          <p:cNvPr id="5" name="Espace réservé du contenu 2"/>
          <p:cNvSpPr txBox="1">
            <a:spLocks/>
          </p:cNvSpPr>
          <p:nvPr/>
        </p:nvSpPr>
        <p:spPr bwMode="auto">
          <a:xfrm>
            <a:off x="395536" y="2132856"/>
            <a:ext cx="8229600" cy="5400600"/>
          </a:xfrm>
          <a:prstGeom prst="rect">
            <a:avLst/>
          </a:prstGeom>
          <a:solidFill>
            <a:schemeClr val="accent1">
              <a:alpha val="50000"/>
            </a:schemeClr>
          </a:solid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AU" sz="2800" b="1" u="sng" dirty="0">
                <a:latin typeface="Arial" pitchFamily="34" charset="0"/>
                <a:cs typeface="Arial" pitchFamily="34" charset="0"/>
              </a:rPr>
              <a:t>Homework</a:t>
            </a:r>
            <a:endParaRPr lang="en-AU" sz="2800" dirty="0">
              <a:latin typeface="Arial" pitchFamily="34" charset="0"/>
              <a:cs typeface="Arial" pitchFamily="34" charset="0"/>
            </a:endParaRPr>
          </a:p>
          <a:p>
            <a:pPr>
              <a:buFont typeface="Arial" charset="0"/>
              <a:buNone/>
            </a:pPr>
            <a:endParaRPr lang="en-AU" sz="2800" dirty="0">
              <a:latin typeface="Arial" pitchFamily="34" charset="0"/>
              <a:cs typeface="Arial" pitchFamily="34" charset="0"/>
            </a:endParaRPr>
          </a:p>
          <a:p>
            <a:pPr>
              <a:buFont typeface="Arial" charset="0"/>
              <a:buNone/>
            </a:pPr>
            <a:endParaRPr lang="en-AU" sz="2800" dirty="0">
              <a:latin typeface="Arial" pitchFamily="34" charset="0"/>
              <a:cs typeface="Arial" pitchFamily="34" charset="0"/>
            </a:endParaRPr>
          </a:p>
          <a:p>
            <a:pPr>
              <a:buFont typeface="Arial" charset="0"/>
              <a:buNone/>
            </a:pPr>
            <a:endParaRPr lang="en-AU" sz="2800" dirty="0">
              <a:latin typeface="Arial" pitchFamily="34" charset="0"/>
              <a:cs typeface="Arial" pitchFamily="34" charset="0"/>
            </a:endParaRPr>
          </a:p>
        </p:txBody>
      </p:sp>
      <p:sp>
        <p:nvSpPr>
          <p:cNvPr id="6" name="TextBox 5"/>
          <p:cNvSpPr txBox="1"/>
          <p:nvPr/>
        </p:nvSpPr>
        <p:spPr>
          <a:xfrm>
            <a:off x="585900" y="2924944"/>
            <a:ext cx="7848871" cy="2985433"/>
          </a:xfrm>
          <a:prstGeom prst="rect">
            <a:avLst/>
          </a:prstGeom>
          <a:noFill/>
        </p:spPr>
        <p:txBody>
          <a:bodyPr wrap="square" rtlCol="0">
            <a:spAutoFit/>
          </a:bodyPr>
          <a:lstStyle/>
          <a:p>
            <a:r>
              <a:rPr lang="en-AU" sz="2800" dirty="0">
                <a:latin typeface="Arial" pitchFamily="34" charset="0"/>
                <a:cs typeface="Arial" pitchFamily="34" charset="0"/>
              </a:rPr>
              <a:t>Complete all questions from Set 11.2 - due first lesson next week.</a:t>
            </a:r>
          </a:p>
          <a:p>
            <a:endParaRPr lang="en-AU" sz="2800" dirty="0">
              <a:latin typeface="Arial" pitchFamily="34" charset="0"/>
              <a:cs typeface="Arial" pitchFamily="34" charset="0"/>
            </a:endParaRPr>
          </a:p>
          <a:p>
            <a:pPr>
              <a:spcAft>
                <a:spcPts val="1200"/>
              </a:spcAft>
            </a:pPr>
            <a:r>
              <a:rPr lang="en-AU" sz="2800" dirty="0">
                <a:latin typeface="Arial" pitchFamily="34" charset="0"/>
                <a:cs typeface="Arial" pitchFamily="34" charset="0"/>
              </a:rPr>
              <a:t>Read Chapter 11.3, page 368-371 and answer </a:t>
            </a:r>
          </a:p>
          <a:p>
            <a:pPr marL="0" indent="0">
              <a:spcAft>
                <a:spcPts val="1200"/>
              </a:spcAft>
              <a:buNone/>
            </a:pPr>
            <a:r>
              <a:rPr lang="en-AU" sz="2800" dirty="0">
                <a:latin typeface="Arial" pitchFamily="34" charset="0"/>
                <a:cs typeface="Arial" pitchFamily="34" charset="0"/>
              </a:rPr>
              <a:t>	Q1 &amp; Q2 Set 11.3</a:t>
            </a:r>
          </a:p>
          <a:p>
            <a:pPr marL="0" indent="0">
              <a:spcAft>
                <a:spcPts val="1200"/>
              </a:spcAft>
              <a:buNone/>
            </a:pPr>
            <a:r>
              <a:rPr lang="en-AU" sz="2800" dirty="0">
                <a:latin typeface="Arial" pitchFamily="34" charset="0"/>
                <a:cs typeface="Arial" pitchFamily="34" charset="0"/>
              </a:rPr>
              <a:t>     by next lesson.</a:t>
            </a:r>
          </a:p>
        </p:txBody>
      </p:sp>
    </p:spTree>
    <p:extLst>
      <p:ext uri="{BB962C8B-B14F-4D97-AF65-F5344CB8AC3E}">
        <p14:creationId xmlns:p14="http://schemas.microsoft.com/office/powerpoint/2010/main" val="1083017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050" name="Titre 1"/>
          <p:cNvSpPr>
            <a:spLocks noGrp="1"/>
          </p:cNvSpPr>
          <p:nvPr>
            <p:ph type="ctrTitle"/>
          </p:nvPr>
        </p:nvSpPr>
        <p:spPr>
          <a:xfrm>
            <a:off x="714348" y="2143116"/>
            <a:ext cx="7772400" cy="1470025"/>
          </a:xfrm>
        </p:spPr>
        <p:txBody>
          <a:bodyPr/>
          <a:lstStyle/>
          <a:p>
            <a:r>
              <a:rPr lang="en-AU" dirty="0">
                <a:solidFill>
                  <a:schemeClr val="bg1"/>
                </a:solidFill>
              </a:rPr>
              <a:t>Reflection of Light</a:t>
            </a:r>
          </a:p>
        </p:txBody>
      </p:sp>
      <p:sp>
        <p:nvSpPr>
          <p:cNvPr id="2051" name="Sous-titre 2"/>
          <p:cNvSpPr>
            <a:spLocks noGrp="1"/>
          </p:cNvSpPr>
          <p:nvPr>
            <p:ph type="subTitle" idx="1"/>
          </p:nvPr>
        </p:nvSpPr>
        <p:spPr>
          <a:xfrm>
            <a:off x="1371600" y="3143250"/>
            <a:ext cx="6400800" cy="1752600"/>
          </a:xfrm>
        </p:spPr>
        <p:txBody>
          <a:bodyPr/>
          <a:lstStyle/>
          <a:p>
            <a:r>
              <a:rPr lang="en-AU" dirty="0">
                <a:solidFill>
                  <a:schemeClr val="bg1"/>
                </a:solidFill>
              </a:rPr>
              <a:t>Chapter 11.3 pages 368 - 371</a:t>
            </a:r>
          </a:p>
        </p:txBody>
      </p:sp>
    </p:spTree>
    <p:extLst>
      <p:ext uri="{BB962C8B-B14F-4D97-AF65-F5344CB8AC3E}">
        <p14:creationId xmlns:p14="http://schemas.microsoft.com/office/powerpoint/2010/main" val="12345840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85750"/>
            <a:ext cx="8229600" cy="1143000"/>
          </a:xfrm>
        </p:spPr>
        <p:txBody>
          <a:bodyPr/>
          <a:lstStyle/>
          <a:p>
            <a:r>
              <a:rPr lang="en-AU" sz="6600" b="1" dirty="0">
                <a:solidFill>
                  <a:schemeClr val="bg1"/>
                </a:solidFill>
              </a:rPr>
              <a:t>Reflection</a:t>
            </a:r>
          </a:p>
        </p:txBody>
      </p:sp>
      <p:sp>
        <p:nvSpPr>
          <p:cNvPr id="5" name="Espace réservé du contenu 2"/>
          <p:cNvSpPr>
            <a:spLocks noGrp="1"/>
          </p:cNvSpPr>
          <p:nvPr>
            <p:ph idx="1"/>
          </p:nvPr>
        </p:nvSpPr>
        <p:spPr>
          <a:xfrm>
            <a:off x="285720" y="1268760"/>
            <a:ext cx="8501122" cy="5589240"/>
          </a:xfrm>
          <a:solidFill>
            <a:schemeClr val="bg1"/>
          </a:solidFill>
        </p:spPr>
        <p:txBody>
          <a:bodyPr rtlCol="0">
            <a:noAutofit/>
          </a:bodyPr>
          <a:lstStyle/>
          <a:p>
            <a:pPr>
              <a:spcBef>
                <a:spcPts val="0"/>
              </a:spcBef>
            </a:pPr>
            <a:r>
              <a:rPr lang="en-AU" sz="3000" dirty="0"/>
              <a:t>When the wave does not pass through the solid barrier it encounters. The light ray that hits the mirror is called the incident </a:t>
            </a:r>
          </a:p>
          <a:p>
            <a:pPr marL="0" indent="0">
              <a:spcBef>
                <a:spcPts val="0"/>
              </a:spcBef>
              <a:buNone/>
              <a:tabLst>
                <a:tab pos="354013" algn="l"/>
              </a:tabLst>
            </a:pPr>
            <a:r>
              <a:rPr lang="en-AU" sz="3000" dirty="0"/>
              <a:t>	ray. The light ray that </a:t>
            </a:r>
          </a:p>
          <a:p>
            <a:pPr marL="0" indent="0">
              <a:spcBef>
                <a:spcPts val="0"/>
              </a:spcBef>
              <a:buNone/>
              <a:tabLst>
                <a:tab pos="354013" algn="l"/>
              </a:tabLst>
            </a:pPr>
            <a:r>
              <a:rPr lang="en-AU" sz="3000" dirty="0"/>
              <a:t>	bounces off the mirror is </a:t>
            </a:r>
          </a:p>
          <a:p>
            <a:pPr marL="0" indent="0">
              <a:spcBef>
                <a:spcPts val="0"/>
              </a:spcBef>
              <a:buNone/>
              <a:tabLst>
                <a:tab pos="354013" algn="l"/>
              </a:tabLst>
            </a:pPr>
            <a:r>
              <a:rPr lang="en-AU" sz="3000" dirty="0"/>
              <a:t>	called the reflected ray.</a:t>
            </a:r>
          </a:p>
          <a:p>
            <a:pPr marL="0" indent="0">
              <a:buNone/>
            </a:pPr>
            <a:endParaRPr lang="en-AU" sz="3000" dirty="0"/>
          </a:p>
          <a:p>
            <a:pPr marL="0" indent="0">
              <a:buNone/>
            </a:pPr>
            <a:r>
              <a:rPr lang="en-AU" sz="3000" u="sng" dirty="0"/>
              <a:t>Law of reflection</a:t>
            </a:r>
          </a:p>
          <a:p>
            <a:pPr marL="620713" indent="-273050"/>
            <a:r>
              <a:rPr lang="en-AU" sz="3000" dirty="0"/>
              <a:t>Angle of incidence (</a:t>
            </a:r>
            <a:r>
              <a:rPr lang="el-GR" sz="3000" dirty="0"/>
              <a:t>θ</a:t>
            </a:r>
            <a:r>
              <a:rPr lang="en-AU" sz="3000" baseline="-25000" dirty="0"/>
              <a:t>i</a:t>
            </a:r>
            <a:r>
              <a:rPr lang="en-AU" sz="3000" dirty="0"/>
              <a:t>) = Angle of reflection (</a:t>
            </a:r>
            <a:r>
              <a:rPr lang="el-GR" sz="3000" dirty="0"/>
              <a:t>θ</a:t>
            </a:r>
            <a:r>
              <a:rPr lang="en-AU" sz="3000" baseline="-25000" dirty="0"/>
              <a:t>r</a:t>
            </a:r>
            <a:r>
              <a:rPr lang="en-AU" sz="3000" dirty="0"/>
              <a:t>)</a:t>
            </a:r>
          </a:p>
          <a:p>
            <a:pPr marL="620713" indent="-273050"/>
            <a:r>
              <a:rPr lang="en-AU" sz="3000" dirty="0"/>
              <a:t>Incidence ray and reflected ray are on the opposite sides of the normal.</a:t>
            </a:r>
          </a:p>
          <a:p>
            <a:endParaRPr lang="en-AU" sz="3000" dirty="0"/>
          </a:p>
          <a:p>
            <a:endParaRPr lang="en-AU" sz="3000" dirty="0"/>
          </a:p>
        </p:txBody>
      </p:sp>
      <p:pic>
        <p:nvPicPr>
          <p:cNvPr id="4" name="Picture 2" descr="http://www.way2science.com/wp-content/uploads/2012/03/reflection_graphic.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072" y="2348880"/>
            <a:ext cx="3648405" cy="27363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85750"/>
            <a:ext cx="8229600" cy="1143000"/>
          </a:xfrm>
        </p:spPr>
        <p:txBody>
          <a:bodyPr/>
          <a:lstStyle/>
          <a:p>
            <a:r>
              <a:rPr lang="en-AU" sz="6600" b="1" dirty="0">
                <a:solidFill>
                  <a:schemeClr val="bg1"/>
                </a:solidFill>
              </a:rPr>
              <a:t>Nature of Light</a:t>
            </a:r>
          </a:p>
        </p:txBody>
      </p:sp>
      <p:sp>
        <p:nvSpPr>
          <p:cNvPr id="2" name="AutoShape 4" descr="Image result for green light on red apple"/>
          <p:cNvSpPr>
            <a:spLocks noChangeAspect="1" noChangeArrowheads="1"/>
          </p:cNvSpPr>
          <p:nvPr/>
        </p:nvSpPr>
        <p:spPr bwMode="auto">
          <a:xfrm>
            <a:off x="635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 name="AutoShape 6" descr="Image result for green light on red apple"/>
          <p:cNvSpPr>
            <a:spLocks noChangeAspect="1" noChangeArrowheads="1"/>
          </p:cNvSpPr>
          <p:nvPr/>
        </p:nvSpPr>
        <p:spPr bwMode="auto">
          <a:xfrm>
            <a:off x="215900"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5" name="AutoShape 8" descr="Image result for green light on red apple"/>
          <p:cNvSpPr>
            <a:spLocks noChangeAspect="1" noChangeArrowheads="1"/>
          </p:cNvSpPr>
          <p:nvPr/>
        </p:nvSpPr>
        <p:spPr bwMode="auto">
          <a:xfrm>
            <a:off x="368300"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6" name="AutoShape 10" descr="Image result for green light on red apple"/>
          <p:cNvSpPr>
            <a:spLocks noChangeAspect="1" noChangeArrowheads="1"/>
          </p:cNvSpPr>
          <p:nvPr/>
        </p:nvSpPr>
        <p:spPr bwMode="auto">
          <a:xfrm>
            <a:off x="520700"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1036" name="Picture 12" descr="http://cdn3.craftsy.com/blog/wp-content/uploads/2014/09/Apple-Image.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900" y="2897560"/>
            <a:ext cx="8554550" cy="396044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499992" y="2825552"/>
            <a:ext cx="4414474" cy="4032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2800" b="1" dirty="0">
                <a:solidFill>
                  <a:schemeClr val="tx1"/>
                </a:solidFill>
                <a:latin typeface="Antique Olive" pitchFamily="34" charset="0"/>
              </a:rPr>
              <a:t>What colour would we see now for;</a:t>
            </a:r>
          </a:p>
          <a:p>
            <a:r>
              <a:rPr lang="en-AU" sz="2800" b="1" dirty="0">
                <a:solidFill>
                  <a:schemeClr val="tx1"/>
                </a:solidFill>
                <a:latin typeface="Antique Olive" pitchFamily="34" charset="0"/>
              </a:rPr>
              <a:t>a) the apple</a:t>
            </a:r>
          </a:p>
          <a:p>
            <a:r>
              <a:rPr lang="en-AU" sz="2800" b="1" dirty="0">
                <a:solidFill>
                  <a:schemeClr val="tx1"/>
                </a:solidFill>
                <a:latin typeface="Antique Olive" pitchFamily="34" charset="0"/>
              </a:rPr>
              <a:t>b) the background </a:t>
            </a:r>
          </a:p>
        </p:txBody>
      </p:sp>
      <p:pic>
        <p:nvPicPr>
          <p:cNvPr id="1038" name="Picture 14" descr="http://cdn.christmaslightsetc.com/images/ProductCloseup/25065/10S11-S11-Opaque-Incandescent-green-party-sign-lamp-light-bulb-IMG_1458.jpg">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0800000">
            <a:off x="2915816" y="1633439"/>
            <a:ext cx="1440160" cy="14401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85750"/>
            <a:ext cx="8229600" cy="1143000"/>
          </a:xfrm>
        </p:spPr>
        <p:txBody>
          <a:bodyPr/>
          <a:lstStyle/>
          <a:p>
            <a:r>
              <a:rPr lang="en-AU" sz="6600" b="1" dirty="0">
                <a:solidFill>
                  <a:schemeClr val="bg1"/>
                </a:solidFill>
              </a:rPr>
              <a:t>Reflection</a:t>
            </a:r>
          </a:p>
        </p:txBody>
      </p:sp>
      <p:sp>
        <p:nvSpPr>
          <p:cNvPr id="5" name="Espace réservé du contenu 2"/>
          <p:cNvSpPr>
            <a:spLocks noGrp="1"/>
          </p:cNvSpPr>
          <p:nvPr>
            <p:ph idx="1"/>
          </p:nvPr>
        </p:nvSpPr>
        <p:spPr>
          <a:xfrm>
            <a:off x="285720" y="2060848"/>
            <a:ext cx="8501122" cy="4464496"/>
          </a:xfrm>
          <a:solidFill>
            <a:schemeClr val="bg1"/>
          </a:solidFill>
        </p:spPr>
        <p:txBody>
          <a:bodyPr rtlCol="0">
            <a:noAutofit/>
          </a:bodyPr>
          <a:lstStyle/>
          <a:p>
            <a:r>
              <a:rPr lang="en-AU" dirty="0"/>
              <a:t>Any type of wave can be reflected, e.g. Sound, Water and Light Waves.</a:t>
            </a:r>
          </a:p>
          <a:p>
            <a:endParaRPr lang="en-AU" dirty="0"/>
          </a:p>
          <a:p>
            <a:r>
              <a:rPr lang="en-AU" dirty="0"/>
              <a:t>Reflection best occurs from flat, hard surfaces.</a:t>
            </a:r>
          </a:p>
          <a:p>
            <a:endParaRPr lang="en-AU" dirty="0"/>
          </a:p>
          <a:p>
            <a:r>
              <a:rPr lang="en-AU" dirty="0"/>
              <a:t>After reflection, a wave has the same speed, frequency and wavelength, it is only the direction of the wave that has changed.</a:t>
            </a:r>
          </a:p>
          <a:p>
            <a:endParaRPr lang="en-AU" dirty="0"/>
          </a:p>
          <a:p>
            <a:endParaRPr lang="en-AU" dirty="0"/>
          </a:p>
        </p:txBody>
      </p:sp>
    </p:spTree>
    <p:extLst>
      <p:ext uri="{BB962C8B-B14F-4D97-AF65-F5344CB8AC3E}">
        <p14:creationId xmlns:p14="http://schemas.microsoft.com/office/powerpoint/2010/main" val="1430157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85750"/>
            <a:ext cx="8229600" cy="1143000"/>
          </a:xfrm>
        </p:spPr>
        <p:txBody>
          <a:bodyPr/>
          <a:lstStyle/>
          <a:p>
            <a:r>
              <a:rPr lang="en-AU" sz="6600" b="1" dirty="0">
                <a:solidFill>
                  <a:schemeClr val="bg1"/>
                </a:solidFill>
              </a:rPr>
              <a:t>Reflection</a:t>
            </a:r>
          </a:p>
        </p:txBody>
      </p:sp>
      <p:sp>
        <p:nvSpPr>
          <p:cNvPr id="5" name="Espace réservé du contenu 2"/>
          <p:cNvSpPr>
            <a:spLocks noGrp="1"/>
          </p:cNvSpPr>
          <p:nvPr>
            <p:ph idx="1"/>
          </p:nvPr>
        </p:nvSpPr>
        <p:spPr>
          <a:xfrm>
            <a:off x="251520" y="1844825"/>
            <a:ext cx="8501122" cy="4896544"/>
          </a:xfrm>
          <a:solidFill>
            <a:schemeClr val="bg1"/>
          </a:solidFill>
        </p:spPr>
        <p:txBody>
          <a:bodyPr rtlCol="0">
            <a:noAutofit/>
          </a:bodyPr>
          <a:lstStyle/>
          <a:p>
            <a:pPr marL="0" indent="0">
              <a:spcBef>
                <a:spcPts val="0"/>
              </a:spcBef>
              <a:buNone/>
            </a:pPr>
            <a:r>
              <a:rPr lang="en-AU" sz="2800" dirty="0"/>
              <a:t>The image appears to be the same distance behind the mirror as the real object is in front of it. This is because the brain thinks that light travels in straight lines without changing direction. The image is called </a:t>
            </a:r>
            <a:r>
              <a:rPr lang="en-AU" sz="2800" b="1" dirty="0">
                <a:solidFill>
                  <a:srgbClr val="FF0000"/>
                </a:solidFill>
              </a:rPr>
              <a:t>virtual</a:t>
            </a:r>
            <a:r>
              <a:rPr lang="en-AU" sz="2800" dirty="0"/>
              <a:t> because the light rays (shown as dotted </a:t>
            </a:r>
          </a:p>
          <a:p>
            <a:pPr marL="0" indent="0">
              <a:spcBef>
                <a:spcPts val="0"/>
              </a:spcBef>
              <a:buNone/>
            </a:pPr>
            <a:r>
              <a:rPr lang="en-AU" sz="2800" dirty="0"/>
              <a:t>lines) never really go there </a:t>
            </a:r>
          </a:p>
          <a:p>
            <a:pPr marL="0" indent="0">
              <a:spcBef>
                <a:spcPts val="0"/>
              </a:spcBef>
              <a:buNone/>
            </a:pPr>
            <a:r>
              <a:rPr lang="en-AU" sz="2800" dirty="0"/>
              <a:t>(compare this </a:t>
            </a:r>
            <a:r>
              <a:rPr lang="en-AU" sz="2800" b="1" dirty="0">
                <a:solidFill>
                  <a:srgbClr val="FF0000"/>
                </a:solidFill>
              </a:rPr>
              <a:t>with a real </a:t>
            </a:r>
          </a:p>
          <a:p>
            <a:pPr marL="0" indent="0">
              <a:spcBef>
                <a:spcPts val="0"/>
              </a:spcBef>
              <a:buNone/>
            </a:pPr>
            <a:r>
              <a:rPr lang="en-AU" sz="2800" b="1" dirty="0">
                <a:solidFill>
                  <a:srgbClr val="FF0000"/>
                </a:solidFill>
              </a:rPr>
              <a:t>Object (image)</a:t>
            </a:r>
            <a:r>
              <a:rPr lang="en-AU" sz="2800" dirty="0"/>
              <a:t>). The virtual </a:t>
            </a:r>
          </a:p>
          <a:p>
            <a:pPr marL="0" indent="0">
              <a:spcBef>
                <a:spcPts val="0"/>
              </a:spcBef>
              <a:buNone/>
            </a:pPr>
            <a:r>
              <a:rPr lang="en-AU" sz="2800" dirty="0"/>
              <a:t>image in a mirror is the same </a:t>
            </a:r>
          </a:p>
          <a:p>
            <a:pPr marL="0" indent="0">
              <a:spcBef>
                <a:spcPts val="0"/>
              </a:spcBef>
              <a:buNone/>
            </a:pPr>
            <a:r>
              <a:rPr lang="en-AU" sz="2800" dirty="0"/>
              <a:t>size as the object but with left </a:t>
            </a:r>
          </a:p>
          <a:p>
            <a:pPr marL="0" indent="0">
              <a:spcBef>
                <a:spcPts val="0"/>
              </a:spcBef>
              <a:buNone/>
            </a:pPr>
            <a:r>
              <a:rPr lang="en-AU" sz="2800" dirty="0"/>
              <a:t>and right reversed.</a:t>
            </a:r>
          </a:p>
          <a:p>
            <a:endParaRPr lang="en-AU" sz="2800" dirty="0"/>
          </a:p>
          <a:p>
            <a:endParaRPr lang="en-AU" sz="2800" dirty="0"/>
          </a:p>
        </p:txBody>
      </p:sp>
      <p:pic>
        <p:nvPicPr>
          <p:cNvPr id="4" name="Picture 8" descr="Virtual Image in a Mirr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0725" y="3629603"/>
            <a:ext cx="4265771" cy="3111765"/>
          </a:xfrm>
          <a:prstGeom prst="rect">
            <a:avLst/>
          </a:prstGeom>
          <a:solidFill>
            <a:schemeClr val="bg1"/>
          </a:solidFill>
        </p:spPr>
      </p:pic>
    </p:spTree>
    <p:extLst>
      <p:ext uri="{BB962C8B-B14F-4D97-AF65-F5344CB8AC3E}">
        <p14:creationId xmlns:p14="http://schemas.microsoft.com/office/powerpoint/2010/main" val="34683130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85750"/>
            <a:ext cx="8229600" cy="1143000"/>
          </a:xfrm>
        </p:spPr>
        <p:txBody>
          <a:bodyPr/>
          <a:lstStyle/>
          <a:p>
            <a:r>
              <a:rPr lang="en-AU" sz="6600" b="1" dirty="0">
                <a:solidFill>
                  <a:schemeClr val="bg1"/>
                </a:solidFill>
              </a:rPr>
              <a:t>Reflection</a:t>
            </a:r>
          </a:p>
        </p:txBody>
      </p:sp>
      <p:pic>
        <p:nvPicPr>
          <p:cNvPr id="6" name="Picture 2" descr="http://www.rebeccapaton.net/rainbows/rflct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 y="1412776"/>
            <a:ext cx="5104567" cy="23042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micro.magnet.fsu.edu/optics/lightandcolor/images/reflectionfigure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5636" y="1412776"/>
            <a:ext cx="3994876" cy="20882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upload.wikimedia.org/wikipedia/commons/thumb/7/79/Diffuse_reflection.PNG/250px-Diffuse_reflecti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8055" y="3563071"/>
            <a:ext cx="3960440" cy="3200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70135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85750"/>
            <a:ext cx="8229600" cy="1143000"/>
          </a:xfrm>
        </p:spPr>
        <p:txBody>
          <a:bodyPr/>
          <a:lstStyle/>
          <a:p>
            <a:r>
              <a:rPr lang="en-AU" sz="6600" b="1" dirty="0">
                <a:solidFill>
                  <a:schemeClr val="bg1"/>
                </a:solidFill>
              </a:rPr>
              <a:t>Optic Fibres</a:t>
            </a:r>
          </a:p>
        </p:txBody>
      </p:sp>
      <p:sp>
        <p:nvSpPr>
          <p:cNvPr id="9" name="Espace réservé du contenu 2"/>
          <p:cNvSpPr>
            <a:spLocks noGrp="1"/>
          </p:cNvSpPr>
          <p:nvPr>
            <p:ph idx="1"/>
          </p:nvPr>
        </p:nvSpPr>
        <p:spPr>
          <a:xfrm>
            <a:off x="205023" y="1412776"/>
            <a:ext cx="8501122" cy="4896544"/>
          </a:xfrm>
          <a:solidFill>
            <a:schemeClr val="bg1"/>
          </a:solidFill>
        </p:spPr>
        <p:txBody>
          <a:bodyPr rtlCol="0">
            <a:noAutofit/>
          </a:bodyPr>
          <a:lstStyle/>
          <a:p>
            <a:pPr marL="0" indent="0">
              <a:spcBef>
                <a:spcPts val="0"/>
              </a:spcBef>
              <a:buNone/>
            </a:pPr>
            <a:r>
              <a:rPr lang="en-AU" sz="2800" dirty="0"/>
              <a:t>Fibre-optic lines are strands of optically pure </a:t>
            </a:r>
            <a:r>
              <a:rPr lang="en-AU" sz="2800" b="1" dirty="0"/>
              <a:t>glass</a:t>
            </a:r>
            <a:r>
              <a:rPr lang="en-AU" sz="2800" dirty="0"/>
              <a:t> as thin as a human hair that carry digital information in the form of light pulses over long distances. </a:t>
            </a:r>
          </a:p>
          <a:p>
            <a:pPr marL="0" indent="0">
              <a:spcBef>
                <a:spcPts val="0"/>
              </a:spcBef>
              <a:buNone/>
            </a:pPr>
            <a:endParaRPr lang="en-AU" sz="2800" dirty="0"/>
          </a:p>
          <a:p>
            <a:pPr marL="0" indent="0">
              <a:spcBef>
                <a:spcPts val="0"/>
              </a:spcBef>
              <a:buNone/>
            </a:pPr>
            <a:r>
              <a:rPr lang="en-AU" sz="2800" dirty="0"/>
              <a:t>Cables can bend as the system relies on </a:t>
            </a:r>
            <a:r>
              <a:rPr lang="en-AU" sz="2800" u="sng" dirty="0"/>
              <a:t>reflection</a:t>
            </a:r>
            <a:r>
              <a:rPr lang="en-AU" sz="2800" dirty="0"/>
              <a:t> to keep the light pulse within the glass strand. Very little light is absorbed by the glass. Light </a:t>
            </a:r>
          </a:p>
          <a:p>
            <a:pPr marL="0" indent="0">
              <a:spcBef>
                <a:spcPts val="0"/>
              </a:spcBef>
              <a:buNone/>
            </a:pPr>
            <a:r>
              <a:rPr lang="en-AU" sz="2800" dirty="0"/>
              <a:t>getting in at one end </a:t>
            </a:r>
          </a:p>
          <a:p>
            <a:pPr marL="0" indent="0">
              <a:spcBef>
                <a:spcPts val="0"/>
              </a:spcBef>
              <a:buNone/>
            </a:pPr>
            <a:r>
              <a:rPr lang="en-AU" sz="2800" dirty="0"/>
              <a:t>undergoes repeated total </a:t>
            </a:r>
          </a:p>
          <a:p>
            <a:pPr marL="0" indent="0">
              <a:spcBef>
                <a:spcPts val="0"/>
              </a:spcBef>
              <a:buNone/>
            </a:pPr>
            <a:r>
              <a:rPr lang="en-AU" sz="2800" dirty="0"/>
              <a:t>internal reflection, even </a:t>
            </a:r>
          </a:p>
          <a:p>
            <a:pPr marL="0" indent="0">
              <a:spcBef>
                <a:spcPts val="0"/>
              </a:spcBef>
              <a:buNone/>
            </a:pPr>
            <a:r>
              <a:rPr lang="en-AU" sz="2800" dirty="0"/>
              <a:t>when the fibre is bent, and </a:t>
            </a:r>
          </a:p>
          <a:p>
            <a:pPr marL="0" indent="0">
              <a:spcBef>
                <a:spcPts val="0"/>
              </a:spcBef>
              <a:buNone/>
            </a:pPr>
            <a:r>
              <a:rPr lang="en-AU" sz="2800" dirty="0"/>
              <a:t>emerges at the other end.</a:t>
            </a:r>
          </a:p>
          <a:p>
            <a:pPr marL="0" indent="0">
              <a:spcBef>
                <a:spcPts val="0"/>
              </a:spcBef>
              <a:buNone/>
            </a:pPr>
            <a:endParaRPr lang="en-AU" sz="2800" dirty="0"/>
          </a:p>
        </p:txBody>
      </p:sp>
      <p:pic>
        <p:nvPicPr>
          <p:cNvPr id="1026" name="Picture 2" descr="http://www.rkm.com.au/ANIMATIONS/animation-graphics/Fibre-Optic-labe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5584" y="4043767"/>
            <a:ext cx="4940952" cy="3705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24410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85750"/>
            <a:ext cx="8229600" cy="1143000"/>
          </a:xfrm>
        </p:spPr>
        <p:txBody>
          <a:bodyPr/>
          <a:lstStyle/>
          <a:p>
            <a:r>
              <a:rPr lang="en-AU" sz="6600" b="1" dirty="0">
                <a:solidFill>
                  <a:schemeClr val="bg1"/>
                </a:solidFill>
              </a:rPr>
              <a:t>Optic Fibres</a:t>
            </a:r>
          </a:p>
        </p:txBody>
      </p:sp>
      <p:sp>
        <p:nvSpPr>
          <p:cNvPr id="9" name="Espace réservé du contenu 2"/>
          <p:cNvSpPr>
            <a:spLocks noGrp="1"/>
          </p:cNvSpPr>
          <p:nvPr>
            <p:ph idx="1"/>
          </p:nvPr>
        </p:nvSpPr>
        <p:spPr>
          <a:xfrm>
            <a:off x="251520" y="1628800"/>
            <a:ext cx="8501122" cy="4896544"/>
          </a:xfrm>
          <a:solidFill>
            <a:schemeClr val="bg1"/>
          </a:solidFill>
        </p:spPr>
        <p:txBody>
          <a:bodyPr rtlCol="0">
            <a:noAutofit/>
          </a:bodyPr>
          <a:lstStyle/>
          <a:p>
            <a:pPr marL="0" indent="0">
              <a:spcBef>
                <a:spcPts val="0"/>
              </a:spcBef>
              <a:buNone/>
            </a:pPr>
            <a:r>
              <a:rPr lang="en-AU" sz="2800" dirty="0"/>
              <a:t>The speed of light is approximately 300,000,000 metres per second. Fibre optic networks, which carry laser light information signals, are moving that speed. </a:t>
            </a:r>
          </a:p>
          <a:p>
            <a:pPr marL="0" indent="0">
              <a:spcBef>
                <a:spcPts val="0"/>
              </a:spcBef>
              <a:buNone/>
            </a:pPr>
            <a:endParaRPr lang="en-AU" sz="2800" dirty="0"/>
          </a:p>
          <a:p>
            <a:pPr marL="0" indent="0">
              <a:spcBef>
                <a:spcPts val="0"/>
              </a:spcBef>
              <a:buNone/>
            </a:pPr>
            <a:r>
              <a:rPr lang="en-AU" sz="2800" dirty="0"/>
              <a:t>As the laser-generated pulses of light reach the subscriber's home, a converter changes them into the electrical impulses that </a:t>
            </a:r>
          </a:p>
          <a:p>
            <a:pPr marL="0" indent="0">
              <a:spcBef>
                <a:spcPts val="0"/>
              </a:spcBef>
              <a:buNone/>
            </a:pPr>
            <a:r>
              <a:rPr lang="en-AU" sz="2800" dirty="0"/>
              <a:t>computers use. They are also</a:t>
            </a:r>
          </a:p>
          <a:p>
            <a:pPr marL="0" indent="0">
              <a:spcBef>
                <a:spcPts val="0"/>
              </a:spcBef>
              <a:buNone/>
            </a:pPr>
            <a:r>
              <a:rPr lang="en-AU" sz="2800" dirty="0"/>
              <a:t>used in medical imaging and</a:t>
            </a:r>
          </a:p>
          <a:p>
            <a:pPr marL="0" indent="0">
              <a:spcBef>
                <a:spcPts val="0"/>
              </a:spcBef>
              <a:buNone/>
            </a:pPr>
            <a:r>
              <a:rPr lang="en-AU" sz="2800" dirty="0"/>
              <a:t>mechanical engineering </a:t>
            </a:r>
          </a:p>
          <a:p>
            <a:pPr marL="0" indent="0">
              <a:spcBef>
                <a:spcPts val="0"/>
              </a:spcBef>
              <a:buNone/>
            </a:pPr>
            <a:r>
              <a:rPr lang="en-AU" sz="2800" dirty="0"/>
              <a:t>inspection.</a:t>
            </a:r>
          </a:p>
          <a:p>
            <a:pPr marL="0" indent="0">
              <a:spcBef>
                <a:spcPts val="0"/>
              </a:spcBef>
              <a:buNone/>
            </a:pPr>
            <a:endParaRPr lang="en-AU" sz="2800" dirty="0"/>
          </a:p>
          <a:p>
            <a:pPr marL="0" indent="0">
              <a:spcBef>
                <a:spcPts val="0"/>
              </a:spcBef>
              <a:buNone/>
            </a:pPr>
            <a:endParaRPr lang="en-AU" sz="2800" dirty="0"/>
          </a:p>
          <a:p>
            <a:pPr marL="0" indent="0">
              <a:spcBef>
                <a:spcPts val="0"/>
              </a:spcBef>
              <a:buNone/>
            </a:pPr>
            <a:endParaRPr lang="en-AU" sz="2800" dirty="0"/>
          </a:p>
          <a:p>
            <a:pPr marL="0" indent="0">
              <a:spcBef>
                <a:spcPts val="0"/>
              </a:spcBef>
              <a:buNone/>
            </a:pPr>
            <a:endParaRPr lang="en-AU" sz="2800" dirty="0"/>
          </a:p>
          <a:p>
            <a:endParaRPr lang="en-AU" sz="2800" dirty="0"/>
          </a:p>
        </p:txBody>
      </p:sp>
      <p:pic>
        <p:nvPicPr>
          <p:cNvPr id="2050" name="Picture 2" descr="http://i.ytimg.com/vi/A4JhWvDEXmQ/maxresdefaul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4008" y="4282826"/>
            <a:ext cx="4499992" cy="2530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9763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85750"/>
            <a:ext cx="8229600" cy="1143000"/>
          </a:xfrm>
        </p:spPr>
        <p:txBody>
          <a:bodyPr/>
          <a:lstStyle/>
          <a:p>
            <a:r>
              <a:rPr lang="en-AU" sz="6600" b="1" dirty="0">
                <a:solidFill>
                  <a:schemeClr val="bg1"/>
                </a:solidFill>
              </a:rPr>
              <a:t>Reflection</a:t>
            </a:r>
          </a:p>
        </p:txBody>
      </p:sp>
      <p:pic>
        <p:nvPicPr>
          <p:cNvPr id="2050" name="Picture 2" descr="https://upload.wikimedia.org/wikipedia/commons/e/ef/Mount_Hood_reflected_in_Mirror_Lake,_Oregon.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187"/>
            <a:ext cx="9144000" cy="7268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774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85750"/>
            <a:ext cx="8229600" cy="1143000"/>
          </a:xfrm>
        </p:spPr>
        <p:txBody>
          <a:bodyPr/>
          <a:lstStyle/>
          <a:p>
            <a:pPr algn="r"/>
            <a:r>
              <a:rPr lang="en-AU" sz="6000" b="1" dirty="0">
                <a:solidFill>
                  <a:schemeClr val="bg1"/>
                </a:solidFill>
              </a:rPr>
              <a:t>Homework, Context &amp; Keywords</a:t>
            </a:r>
            <a:endParaRPr lang="en-AU" b="1" dirty="0">
              <a:solidFill>
                <a:schemeClr val="bg1"/>
              </a:solidFill>
            </a:endParaRPr>
          </a:p>
        </p:txBody>
      </p:sp>
      <p:sp>
        <p:nvSpPr>
          <p:cNvPr id="5" name="Espace réservé du contenu 2"/>
          <p:cNvSpPr txBox="1">
            <a:spLocks/>
          </p:cNvSpPr>
          <p:nvPr/>
        </p:nvSpPr>
        <p:spPr bwMode="auto">
          <a:xfrm>
            <a:off x="395536" y="2132856"/>
            <a:ext cx="8229600" cy="5400600"/>
          </a:xfrm>
          <a:prstGeom prst="rect">
            <a:avLst/>
          </a:prstGeom>
          <a:solidFill>
            <a:schemeClr val="accent1">
              <a:alpha val="50000"/>
            </a:schemeClr>
          </a:solid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AU" sz="2800" b="1" u="sng" dirty="0">
                <a:latin typeface="Arial" pitchFamily="34" charset="0"/>
                <a:cs typeface="Arial" pitchFamily="34" charset="0"/>
              </a:rPr>
              <a:t>Homework</a:t>
            </a:r>
            <a:endParaRPr lang="en-AU" sz="2800" dirty="0">
              <a:latin typeface="Arial" pitchFamily="34" charset="0"/>
              <a:cs typeface="Arial" pitchFamily="34" charset="0"/>
            </a:endParaRPr>
          </a:p>
          <a:p>
            <a:pPr>
              <a:buFont typeface="Arial" charset="0"/>
              <a:buNone/>
            </a:pPr>
            <a:endParaRPr lang="en-AU" sz="2800" dirty="0">
              <a:latin typeface="Arial" pitchFamily="34" charset="0"/>
              <a:cs typeface="Arial" pitchFamily="34" charset="0"/>
            </a:endParaRPr>
          </a:p>
          <a:p>
            <a:pPr>
              <a:buFont typeface="Arial" charset="0"/>
              <a:buNone/>
            </a:pPr>
            <a:endParaRPr lang="en-AU" sz="2800" dirty="0">
              <a:latin typeface="Arial" pitchFamily="34" charset="0"/>
              <a:cs typeface="Arial" pitchFamily="34" charset="0"/>
            </a:endParaRPr>
          </a:p>
          <a:p>
            <a:pPr>
              <a:buFont typeface="Arial" charset="0"/>
              <a:buNone/>
            </a:pPr>
            <a:endParaRPr lang="en-AU" sz="2800" dirty="0">
              <a:latin typeface="Arial" pitchFamily="34" charset="0"/>
              <a:cs typeface="Arial" pitchFamily="34" charset="0"/>
            </a:endParaRPr>
          </a:p>
        </p:txBody>
      </p:sp>
      <p:sp>
        <p:nvSpPr>
          <p:cNvPr id="6" name="TextBox 5"/>
          <p:cNvSpPr txBox="1"/>
          <p:nvPr/>
        </p:nvSpPr>
        <p:spPr>
          <a:xfrm>
            <a:off x="585900" y="2924944"/>
            <a:ext cx="7848871" cy="2985433"/>
          </a:xfrm>
          <a:prstGeom prst="rect">
            <a:avLst/>
          </a:prstGeom>
          <a:noFill/>
        </p:spPr>
        <p:txBody>
          <a:bodyPr wrap="square" rtlCol="0">
            <a:spAutoFit/>
          </a:bodyPr>
          <a:lstStyle/>
          <a:p>
            <a:r>
              <a:rPr lang="en-AU" sz="2800" dirty="0">
                <a:latin typeface="Arial" pitchFamily="34" charset="0"/>
                <a:cs typeface="Arial" pitchFamily="34" charset="0"/>
              </a:rPr>
              <a:t>Complete all questions from Set 11.3 - due first lesson next week.</a:t>
            </a:r>
          </a:p>
          <a:p>
            <a:endParaRPr lang="en-AU" sz="2800" dirty="0">
              <a:latin typeface="Arial" pitchFamily="34" charset="0"/>
              <a:cs typeface="Arial" pitchFamily="34" charset="0"/>
            </a:endParaRPr>
          </a:p>
          <a:p>
            <a:pPr>
              <a:spcAft>
                <a:spcPts val="1200"/>
              </a:spcAft>
            </a:pPr>
            <a:r>
              <a:rPr lang="en-AU" sz="2800" dirty="0">
                <a:latin typeface="Arial" pitchFamily="34" charset="0"/>
                <a:cs typeface="Arial" pitchFamily="34" charset="0"/>
              </a:rPr>
              <a:t>Read Chapter 11.4, page 371-380 and answer </a:t>
            </a:r>
          </a:p>
          <a:p>
            <a:pPr marL="0" indent="0">
              <a:spcAft>
                <a:spcPts val="1200"/>
              </a:spcAft>
              <a:buNone/>
            </a:pPr>
            <a:r>
              <a:rPr lang="en-AU" sz="2800" dirty="0">
                <a:latin typeface="Arial" pitchFamily="34" charset="0"/>
                <a:cs typeface="Arial" pitchFamily="34" charset="0"/>
              </a:rPr>
              <a:t>	Q1 Q2 &amp; Q3 Set 11.4</a:t>
            </a:r>
          </a:p>
          <a:p>
            <a:pPr marL="0" indent="0">
              <a:spcAft>
                <a:spcPts val="1200"/>
              </a:spcAft>
              <a:buNone/>
            </a:pPr>
            <a:r>
              <a:rPr lang="en-AU" sz="2800" dirty="0">
                <a:latin typeface="Arial" pitchFamily="34" charset="0"/>
                <a:cs typeface="Arial" pitchFamily="34" charset="0"/>
              </a:rPr>
              <a:t>     by next lesson.</a:t>
            </a:r>
          </a:p>
        </p:txBody>
      </p:sp>
    </p:spTree>
    <p:extLst>
      <p:ext uri="{BB962C8B-B14F-4D97-AF65-F5344CB8AC3E}">
        <p14:creationId xmlns:p14="http://schemas.microsoft.com/office/powerpoint/2010/main" val="12138541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050" name="Titre 1"/>
          <p:cNvSpPr>
            <a:spLocks noGrp="1"/>
          </p:cNvSpPr>
          <p:nvPr>
            <p:ph type="ctrTitle"/>
          </p:nvPr>
        </p:nvSpPr>
        <p:spPr>
          <a:xfrm>
            <a:off x="714348" y="2143116"/>
            <a:ext cx="7772400" cy="1470025"/>
          </a:xfrm>
        </p:spPr>
        <p:txBody>
          <a:bodyPr/>
          <a:lstStyle/>
          <a:p>
            <a:r>
              <a:rPr lang="en-AU" dirty="0">
                <a:solidFill>
                  <a:schemeClr val="bg1"/>
                </a:solidFill>
              </a:rPr>
              <a:t>Refraction of Light</a:t>
            </a:r>
          </a:p>
        </p:txBody>
      </p:sp>
      <p:sp>
        <p:nvSpPr>
          <p:cNvPr id="2051" name="Sous-titre 2"/>
          <p:cNvSpPr>
            <a:spLocks noGrp="1"/>
          </p:cNvSpPr>
          <p:nvPr>
            <p:ph type="subTitle" idx="1"/>
          </p:nvPr>
        </p:nvSpPr>
        <p:spPr>
          <a:xfrm>
            <a:off x="1371600" y="3143250"/>
            <a:ext cx="6400800" cy="1752600"/>
          </a:xfrm>
        </p:spPr>
        <p:txBody>
          <a:bodyPr/>
          <a:lstStyle/>
          <a:p>
            <a:r>
              <a:rPr lang="en-AU" dirty="0">
                <a:solidFill>
                  <a:schemeClr val="bg1"/>
                </a:solidFill>
              </a:rPr>
              <a:t>Chapter 11.4 pages 371 - 380</a:t>
            </a:r>
          </a:p>
        </p:txBody>
      </p:sp>
    </p:spTree>
    <p:extLst>
      <p:ext uri="{BB962C8B-B14F-4D97-AF65-F5344CB8AC3E}">
        <p14:creationId xmlns:p14="http://schemas.microsoft.com/office/powerpoint/2010/main" val="32776642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85750"/>
            <a:ext cx="8229600" cy="1143000"/>
          </a:xfrm>
        </p:spPr>
        <p:txBody>
          <a:bodyPr/>
          <a:lstStyle/>
          <a:p>
            <a:r>
              <a:rPr lang="en-AU" sz="6000" b="1" dirty="0">
                <a:solidFill>
                  <a:schemeClr val="bg1"/>
                </a:solidFill>
              </a:rPr>
              <a:t>Refraction</a:t>
            </a:r>
            <a:endParaRPr lang="en-AU" b="1" dirty="0">
              <a:solidFill>
                <a:schemeClr val="bg1"/>
              </a:solidFill>
            </a:endParaRPr>
          </a:p>
        </p:txBody>
      </p:sp>
      <p:sp>
        <p:nvSpPr>
          <p:cNvPr id="5" name="Espace réservé du contenu 2"/>
          <p:cNvSpPr>
            <a:spLocks noGrp="1"/>
          </p:cNvSpPr>
          <p:nvPr>
            <p:ph idx="1"/>
          </p:nvPr>
        </p:nvSpPr>
        <p:spPr>
          <a:xfrm>
            <a:off x="107504" y="1428750"/>
            <a:ext cx="8856984" cy="5240610"/>
          </a:xfrm>
          <a:solidFill>
            <a:schemeClr val="bg1"/>
          </a:solidFill>
        </p:spPr>
        <p:txBody>
          <a:bodyPr/>
          <a:lstStyle/>
          <a:p>
            <a:pPr marL="0" indent="0">
              <a:buNone/>
            </a:pPr>
            <a:r>
              <a:rPr lang="en-AU" sz="4800" dirty="0"/>
              <a:t>                     c = </a:t>
            </a:r>
            <a:r>
              <a:rPr lang="el-GR" sz="4800" dirty="0"/>
              <a:t>λ</a:t>
            </a:r>
            <a:r>
              <a:rPr lang="en-AU" sz="4800" dirty="0"/>
              <a:t> × f</a:t>
            </a:r>
          </a:p>
          <a:p>
            <a:endParaRPr lang="en-AU" sz="1400" dirty="0"/>
          </a:p>
          <a:p>
            <a:pPr>
              <a:spcBef>
                <a:spcPts val="0"/>
              </a:spcBef>
              <a:tabLst>
                <a:tab pos="361950" algn="l"/>
              </a:tabLst>
            </a:pPr>
            <a:r>
              <a:rPr lang="en-AU" sz="2800" dirty="0"/>
              <a:t>Refraction is a phenomenon that often occurs when waves travel from a medium with a given refractive index to a medium with another at an </a:t>
            </a:r>
          </a:p>
          <a:p>
            <a:pPr marL="0" indent="0">
              <a:spcBef>
                <a:spcPts val="0"/>
              </a:spcBef>
              <a:buNone/>
              <a:tabLst>
                <a:tab pos="361950" algn="l"/>
              </a:tabLst>
            </a:pPr>
            <a:r>
              <a:rPr lang="en-AU" sz="2800" dirty="0"/>
              <a:t>	oblique angle. At the boundary </a:t>
            </a:r>
          </a:p>
          <a:p>
            <a:pPr marL="0" indent="0">
              <a:spcBef>
                <a:spcPts val="0"/>
              </a:spcBef>
              <a:buNone/>
              <a:tabLst>
                <a:tab pos="361950" algn="l"/>
              </a:tabLst>
            </a:pPr>
            <a:r>
              <a:rPr lang="en-AU" sz="2800" dirty="0"/>
              <a:t>	between the media, the wave's </a:t>
            </a:r>
          </a:p>
          <a:p>
            <a:pPr marL="0" indent="0">
              <a:spcBef>
                <a:spcPts val="0"/>
              </a:spcBef>
              <a:buNone/>
              <a:tabLst>
                <a:tab pos="361950" algn="l"/>
              </a:tabLst>
            </a:pPr>
            <a:r>
              <a:rPr lang="en-AU" sz="2800" dirty="0"/>
              <a:t>	phase </a:t>
            </a:r>
            <a:r>
              <a:rPr lang="en-AU" sz="2800" b="1" u="sng" dirty="0"/>
              <a:t>velocity</a:t>
            </a:r>
            <a:r>
              <a:rPr lang="en-AU" sz="2800" u="sng" dirty="0"/>
              <a:t> is altered</a:t>
            </a:r>
            <a:r>
              <a:rPr lang="en-AU" sz="2800" dirty="0"/>
              <a:t>, usually </a:t>
            </a:r>
          </a:p>
          <a:p>
            <a:pPr marL="0" indent="0">
              <a:spcBef>
                <a:spcPts val="0"/>
              </a:spcBef>
              <a:buNone/>
              <a:tabLst>
                <a:tab pos="361950" algn="l"/>
              </a:tabLst>
            </a:pPr>
            <a:r>
              <a:rPr lang="en-AU" sz="2800" dirty="0"/>
              <a:t>	causing a change in direction. Its </a:t>
            </a:r>
          </a:p>
          <a:p>
            <a:pPr marL="0" indent="0">
              <a:spcBef>
                <a:spcPts val="0"/>
              </a:spcBef>
              <a:buNone/>
              <a:tabLst>
                <a:tab pos="361950" algn="l"/>
              </a:tabLst>
            </a:pPr>
            <a:r>
              <a:rPr lang="en-AU" sz="2800" dirty="0"/>
              <a:t>	</a:t>
            </a:r>
            <a:r>
              <a:rPr lang="en-AU" sz="2800" b="1" u="sng" dirty="0"/>
              <a:t>wavelength</a:t>
            </a:r>
            <a:r>
              <a:rPr lang="en-AU" sz="2800" u="sng" dirty="0"/>
              <a:t> increases or decreases</a:t>
            </a:r>
            <a:r>
              <a:rPr lang="en-AU" sz="2800" dirty="0"/>
              <a:t> </a:t>
            </a:r>
          </a:p>
          <a:p>
            <a:pPr marL="0" indent="0">
              <a:spcBef>
                <a:spcPts val="0"/>
              </a:spcBef>
              <a:buNone/>
              <a:tabLst>
                <a:tab pos="361950" algn="l"/>
              </a:tabLst>
            </a:pPr>
            <a:r>
              <a:rPr lang="en-AU" sz="2800" dirty="0"/>
              <a:t>	but its </a:t>
            </a:r>
            <a:r>
              <a:rPr lang="en-AU" sz="2800" b="1" u="sng" dirty="0"/>
              <a:t>frequency</a:t>
            </a:r>
            <a:r>
              <a:rPr lang="en-AU" sz="2800" u="sng" dirty="0"/>
              <a:t> remains constant</a:t>
            </a:r>
            <a:r>
              <a:rPr lang="en-AU" sz="2800" dirty="0"/>
              <a:t>.</a:t>
            </a:r>
          </a:p>
        </p:txBody>
      </p:sp>
      <p:sp>
        <p:nvSpPr>
          <p:cNvPr id="3" name="Rectangle 2"/>
          <p:cNvSpPr/>
          <p:nvPr/>
        </p:nvSpPr>
        <p:spPr>
          <a:xfrm>
            <a:off x="6670576" y="6525344"/>
            <a:ext cx="2016224" cy="332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4128" y="3709649"/>
            <a:ext cx="3419872" cy="2815695"/>
          </a:xfrm>
          <a:prstGeom prst="rect">
            <a:avLst/>
          </a:prstGeom>
        </p:spPr>
      </p:pic>
    </p:spTree>
    <p:extLst>
      <p:ext uri="{BB962C8B-B14F-4D97-AF65-F5344CB8AC3E}">
        <p14:creationId xmlns:p14="http://schemas.microsoft.com/office/powerpoint/2010/main" val="13858687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85750"/>
            <a:ext cx="8229600" cy="1143000"/>
          </a:xfrm>
        </p:spPr>
        <p:txBody>
          <a:bodyPr/>
          <a:lstStyle/>
          <a:p>
            <a:r>
              <a:rPr lang="en-AU" sz="6000" b="1" dirty="0">
                <a:solidFill>
                  <a:schemeClr val="bg1"/>
                </a:solidFill>
              </a:rPr>
              <a:t>Refraction</a:t>
            </a:r>
            <a:endParaRPr lang="en-AU" b="1" dirty="0">
              <a:solidFill>
                <a:schemeClr val="bg1"/>
              </a:solidFill>
            </a:endParaRPr>
          </a:p>
        </p:txBody>
      </p:sp>
      <p:sp>
        <p:nvSpPr>
          <p:cNvPr id="5" name="Espace réservé du contenu 2"/>
          <p:cNvSpPr>
            <a:spLocks noGrp="1"/>
          </p:cNvSpPr>
          <p:nvPr>
            <p:ph idx="1"/>
          </p:nvPr>
        </p:nvSpPr>
        <p:spPr>
          <a:xfrm>
            <a:off x="107504" y="1428750"/>
            <a:ext cx="8856984" cy="5240610"/>
          </a:xfrm>
          <a:solidFill>
            <a:schemeClr val="bg1"/>
          </a:solidFill>
        </p:spPr>
        <p:txBody>
          <a:bodyPr/>
          <a:lstStyle/>
          <a:p>
            <a:r>
              <a:rPr lang="en-AU" sz="2800" dirty="0"/>
              <a:t>Refraction is the bending of a wave when it enters a medium where its speed is different. </a:t>
            </a:r>
          </a:p>
          <a:p>
            <a:endParaRPr lang="en-AU" sz="2800" dirty="0"/>
          </a:p>
          <a:p>
            <a:pPr>
              <a:spcBef>
                <a:spcPts val="0"/>
              </a:spcBef>
            </a:pPr>
            <a:r>
              <a:rPr lang="en-AU" sz="2800" dirty="0"/>
              <a:t>The refraction of light when it passes from a “</a:t>
            </a:r>
            <a:r>
              <a:rPr lang="en-AU" sz="2800" b="1" dirty="0"/>
              <a:t>less dense</a:t>
            </a:r>
            <a:r>
              <a:rPr lang="en-AU" sz="2800" dirty="0"/>
              <a:t>” medium to a “</a:t>
            </a:r>
            <a:r>
              <a:rPr lang="en-AU" sz="2800" b="1" dirty="0"/>
              <a:t>more dense</a:t>
            </a:r>
            <a:r>
              <a:rPr lang="en-AU" sz="2800" dirty="0"/>
              <a:t>” medium bends the light ray </a:t>
            </a:r>
            <a:r>
              <a:rPr lang="en-AU" sz="2800" u="sng" dirty="0"/>
              <a:t>toward the normal</a:t>
            </a:r>
            <a:r>
              <a:rPr lang="en-AU" sz="2800" dirty="0"/>
              <a:t> to the boundary </a:t>
            </a:r>
          </a:p>
          <a:p>
            <a:pPr marL="0" indent="0">
              <a:spcBef>
                <a:spcPts val="0"/>
              </a:spcBef>
              <a:buNone/>
              <a:tabLst>
                <a:tab pos="358775" algn="l"/>
              </a:tabLst>
            </a:pPr>
            <a:r>
              <a:rPr lang="en-AU" sz="2800" dirty="0"/>
              <a:t>	between the two media. The amount</a:t>
            </a:r>
          </a:p>
          <a:p>
            <a:pPr marL="0" indent="0">
              <a:spcBef>
                <a:spcPts val="0"/>
              </a:spcBef>
              <a:buNone/>
              <a:tabLst>
                <a:tab pos="358775" algn="l"/>
              </a:tabLst>
            </a:pPr>
            <a:r>
              <a:rPr lang="en-AU" sz="2800" dirty="0"/>
              <a:t>	of bending depends on the “</a:t>
            </a:r>
            <a:r>
              <a:rPr lang="en-AU" sz="2800" b="1" dirty="0"/>
              <a:t>Indices </a:t>
            </a:r>
          </a:p>
          <a:p>
            <a:pPr marL="0" indent="0">
              <a:spcBef>
                <a:spcPts val="0"/>
              </a:spcBef>
              <a:buNone/>
              <a:tabLst>
                <a:tab pos="358775" algn="l"/>
              </a:tabLst>
            </a:pPr>
            <a:r>
              <a:rPr lang="en-AU" sz="2800" b="1" dirty="0"/>
              <a:t>	of Refraction</a:t>
            </a:r>
            <a:r>
              <a:rPr lang="en-AU" sz="2800" dirty="0"/>
              <a:t>” of the two media and </a:t>
            </a:r>
          </a:p>
          <a:p>
            <a:pPr marL="0" indent="0">
              <a:spcBef>
                <a:spcPts val="0"/>
              </a:spcBef>
              <a:buNone/>
              <a:tabLst>
                <a:tab pos="358775" algn="l"/>
              </a:tabLst>
            </a:pPr>
            <a:r>
              <a:rPr lang="en-AU" sz="2800" dirty="0"/>
              <a:t>	is described quantitatively by Snell's </a:t>
            </a:r>
          </a:p>
          <a:p>
            <a:pPr marL="0" indent="0">
              <a:spcBef>
                <a:spcPts val="0"/>
              </a:spcBef>
              <a:buNone/>
              <a:tabLst>
                <a:tab pos="358775" algn="l"/>
              </a:tabLst>
            </a:pPr>
            <a:r>
              <a:rPr lang="en-AU" sz="2800" dirty="0"/>
              <a:t>	Law. </a:t>
            </a:r>
          </a:p>
        </p:txBody>
      </p:sp>
      <p:pic>
        <p:nvPicPr>
          <p:cNvPr id="3074" name="Picture 2" descr="https://chemicalparadigms.wikispaces.com/file/view/Refraction348.jpg/33790847/Refraction34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7342" y="3789040"/>
            <a:ext cx="3146657" cy="30293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588224" y="3679721"/>
            <a:ext cx="936104" cy="469359"/>
          </a:xfrm>
          <a:prstGeom prst="rect">
            <a:avLst/>
          </a:prstGeom>
          <a:solidFill>
            <a:schemeClr val="bg1"/>
          </a:solidFill>
        </p:spPr>
        <p:txBody>
          <a:bodyPr wrap="square" rtlCol="0">
            <a:spAutoFit/>
          </a:bodyPr>
          <a:lstStyle/>
          <a:p>
            <a:r>
              <a:rPr lang="en-AU" sz="1050" b="1" dirty="0">
                <a:latin typeface="Arial Narrow" panose="020B0606020202030204" pitchFamily="34" charset="0"/>
                <a:cs typeface="Arial" panose="020B0604020202020204" pitchFamily="34" charset="0"/>
              </a:rPr>
              <a:t>Angle of Incidence, </a:t>
            </a:r>
            <a:r>
              <a:rPr lang="en-AU" sz="1400" b="1" i="1" dirty="0" err="1">
                <a:latin typeface="Times New Roman" panose="02020603050405020304" pitchFamily="18" charset="0"/>
                <a:cs typeface="Times New Roman" panose="02020603050405020304" pitchFamily="18" charset="0"/>
              </a:rPr>
              <a:t>i</a:t>
            </a:r>
            <a:endParaRPr lang="en-AU" sz="1050" b="1" i="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7956376" y="5445224"/>
            <a:ext cx="936104" cy="469359"/>
          </a:xfrm>
          <a:prstGeom prst="rect">
            <a:avLst/>
          </a:prstGeom>
          <a:solidFill>
            <a:schemeClr val="bg1"/>
          </a:solidFill>
        </p:spPr>
        <p:txBody>
          <a:bodyPr wrap="square" rtlCol="0">
            <a:spAutoFit/>
          </a:bodyPr>
          <a:lstStyle/>
          <a:p>
            <a:r>
              <a:rPr lang="en-AU" sz="1050" b="1" dirty="0">
                <a:latin typeface="Arial Narrow" panose="020B0606020202030204" pitchFamily="34" charset="0"/>
                <a:cs typeface="Arial" panose="020B0604020202020204" pitchFamily="34" charset="0"/>
              </a:rPr>
              <a:t>Angle of Refraction, </a:t>
            </a:r>
            <a:r>
              <a:rPr lang="en-AU" sz="1400" b="1" i="1" dirty="0">
                <a:latin typeface="Times New Roman" panose="02020603050405020304" pitchFamily="18" charset="0"/>
                <a:cs typeface="Times New Roman" panose="02020603050405020304" pitchFamily="18" charset="0"/>
              </a:rPr>
              <a:t>r</a:t>
            </a:r>
          </a:p>
        </p:txBody>
      </p:sp>
      <p:sp>
        <p:nvSpPr>
          <p:cNvPr id="8" name="TextBox 7"/>
          <p:cNvSpPr txBox="1"/>
          <p:nvPr/>
        </p:nvSpPr>
        <p:spPr>
          <a:xfrm>
            <a:off x="6112763" y="5479340"/>
            <a:ext cx="1411565" cy="307777"/>
          </a:xfrm>
          <a:prstGeom prst="rect">
            <a:avLst/>
          </a:prstGeom>
          <a:solidFill>
            <a:schemeClr val="bg1"/>
          </a:solidFill>
        </p:spPr>
        <p:txBody>
          <a:bodyPr wrap="square" rtlCol="0">
            <a:spAutoFit/>
          </a:bodyPr>
          <a:lstStyle/>
          <a:p>
            <a:r>
              <a:rPr lang="en-AU" sz="1050" b="1" dirty="0">
                <a:latin typeface="Arial Narrow" panose="020B0606020202030204" pitchFamily="34" charset="0"/>
                <a:cs typeface="Arial" panose="020B0604020202020204" pitchFamily="34" charset="0"/>
              </a:rPr>
              <a:t>Index of Refraction, </a:t>
            </a:r>
            <a:r>
              <a:rPr lang="en-AU" sz="1400" b="1" i="1" dirty="0">
                <a:latin typeface="Times New Roman" panose="02020603050405020304" pitchFamily="18" charset="0"/>
                <a:cs typeface="Times New Roman" panose="02020603050405020304" pitchFamily="18" charset="0"/>
              </a:rPr>
              <a:t>n</a:t>
            </a:r>
            <a:r>
              <a:rPr lang="en-AU" sz="1400" b="1" i="1" baseline="-25000" dirty="0">
                <a:latin typeface="Times New Roman" panose="02020603050405020304" pitchFamily="18" charset="0"/>
                <a:cs typeface="Times New Roman" panose="02020603050405020304" pitchFamily="18" charset="0"/>
              </a:rPr>
              <a:t>2</a:t>
            </a:r>
          </a:p>
        </p:txBody>
      </p:sp>
      <p:sp>
        <p:nvSpPr>
          <p:cNvPr id="9" name="TextBox 8"/>
          <p:cNvSpPr txBox="1"/>
          <p:nvPr/>
        </p:nvSpPr>
        <p:spPr>
          <a:xfrm>
            <a:off x="7642678" y="4746766"/>
            <a:ext cx="1411565" cy="307777"/>
          </a:xfrm>
          <a:prstGeom prst="rect">
            <a:avLst/>
          </a:prstGeom>
          <a:solidFill>
            <a:schemeClr val="bg1"/>
          </a:solidFill>
        </p:spPr>
        <p:txBody>
          <a:bodyPr wrap="square" rtlCol="0">
            <a:spAutoFit/>
          </a:bodyPr>
          <a:lstStyle/>
          <a:p>
            <a:r>
              <a:rPr lang="en-AU" sz="1050" b="1" dirty="0">
                <a:latin typeface="Arial Narrow" panose="020B0606020202030204" pitchFamily="34" charset="0"/>
                <a:cs typeface="Arial" panose="020B0604020202020204" pitchFamily="34" charset="0"/>
              </a:rPr>
              <a:t>Index of Refraction, </a:t>
            </a:r>
            <a:r>
              <a:rPr lang="en-AU" sz="1400" b="1" i="1" dirty="0">
                <a:latin typeface="Times New Roman" panose="02020603050405020304" pitchFamily="18" charset="0"/>
                <a:cs typeface="Times New Roman" panose="02020603050405020304" pitchFamily="18" charset="0"/>
              </a:rPr>
              <a:t>n</a:t>
            </a:r>
            <a:r>
              <a:rPr lang="en-AU" sz="1400" b="1" i="1" baseline="-25000" dirty="0">
                <a:latin typeface="Times New Roman" panose="02020603050405020304" pitchFamily="18" charset="0"/>
                <a:cs typeface="Times New Roman" panose="02020603050405020304" pitchFamily="18" charset="0"/>
              </a:rPr>
              <a:t>1</a:t>
            </a:r>
          </a:p>
        </p:txBody>
      </p:sp>
      <p:sp>
        <p:nvSpPr>
          <p:cNvPr id="3" name="Rectangle 2"/>
          <p:cNvSpPr/>
          <p:nvPr/>
        </p:nvSpPr>
        <p:spPr>
          <a:xfrm>
            <a:off x="6670576" y="6525344"/>
            <a:ext cx="2016224" cy="332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p:cNvSpPr txBox="1"/>
          <p:nvPr/>
        </p:nvSpPr>
        <p:spPr>
          <a:xfrm>
            <a:off x="1691680" y="6068452"/>
            <a:ext cx="3589444" cy="584775"/>
          </a:xfrm>
          <a:prstGeom prst="rect">
            <a:avLst/>
          </a:prstGeom>
          <a:solidFill>
            <a:schemeClr val="accent1">
              <a:lumMod val="40000"/>
              <a:lumOff val="60000"/>
            </a:schemeClr>
          </a:solidFill>
        </p:spPr>
        <p:txBody>
          <a:bodyPr wrap="none" rtlCol="0">
            <a:spAutoFit/>
          </a:bodyPr>
          <a:lstStyle/>
          <a:p>
            <a:r>
              <a:rPr lang="en-AU" sz="3200" dirty="0">
                <a:latin typeface="Times New Roman" panose="02020603050405020304" pitchFamily="18" charset="0"/>
                <a:cs typeface="Times New Roman" panose="02020603050405020304" pitchFamily="18" charset="0"/>
              </a:rPr>
              <a:t>n</a:t>
            </a:r>
            <a:r>
              <a:rPr lang="en-AU" sz="3200" baseline="-25000" dirty="0">
                <a:latin typeface="Times New Roman" panose="02020603050405020304" pitchFamily="18" charset="0"/>
                <a:cs typeface="Times New Roman" panose="02020603050405020304" pitchFamily="18" charset="0"/>
              </a:rPr>
              <a:t>1</a:t>
            </a:r>
            <a:r>
              <a:rPr lang="en-AU" sz="3200" dirty="0">
                <a:latin typeface="Times New Roman" panose="02020603050405020304" pitchFamily="18" charset="0"/>
                <a:cs typeface="Times New Roman" panose="02020603050405020304" pitchFamily="18" charset="0"/>
              </a:rPr>
              <a:t> × sin </a:t>
            </a:r>
            <a:r>
              <a:rPr lang="en-AU" sz="3200" dirty="0" err="1">
                <a:latin typeface="Times New Roman" panose="02020603050405020304" pitchFamily="18" charset="0"/>
                <a:cs typeface="Times New Roman" panose="02020603050405020304" pitchFamily="18" charset="0"/>
              </a:rPr>
              <a:t>i</a:t>
            </a:r>
            <a:r>
              <a:rPr lang="en-AU" sz="3200" dirty="0">
                <a:latin typeface="Times New Roman" panose="02020603050405020304" pitchFamily="18" charset="0"/>
                <a:cs typeface="Times New Roman" panose="02020603050405020304" pitchFamily="18" charset="0"/>
              </a:rPr>
              <a:t> = n</a:t>
            </a:r>
            <a:r>
              <a:rPr lang="en-AU" sz="3200" baseline="-25000" dirty="0">
                <a:latin typeface="Times New Roman" panose="02020603050405020304" pitchFamily="18" charset="0"/>
                <a:cs typeface="Times New Roman" panose="02020603050405020304" pitchFamily="18" charset="0"/>
              </a:rPr>
              <a:t>2</a:t>
            </a:r>
            <a:r>
              <a:rPr lang="en-AU" sz="3200" dirty="0">
                <a:latin typeface="Times New Roman" panose="02020603050405020304" pitchFamily="18" charset="0"/>
                <a:cs typeface="Times New Roman" panose="02020603050405020304" pitchFamily="18" charset="0"/>
              </a:rPr>
              <a:t> × sin r</a:t>
            </a:r>
          </a:p>
        </p:txBody>
      </p:sp>
    </p:spTree>
    <p:extLst>
      <p:ext uri="{BB962C8B-B14F-4D97-AF65-F5344CB8AC3E}">
        <p14:creationId xmlns:p14="http://schemas.microsoft.com/office/powerpoint/2010/main" val="896509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85750"/>
            <a:ext cx="8229600" cy="1143000"/>
          </a:xfrm>
        </p:spPr>
        <p:txBody>
          <a:bodyPr/>
          <a:lstStyle/>
          <a:p>
            <a:r>
              <a:rPr lang="en-AU" sz="6600" b="1" dirty="0">
                <a:solidFill>
                  <a:schemeClr val="bg1"/>
                </a:solidFill>
              </a:rPr>
              <a:t>Nature of Light</a:t>
            </a:r>
          </a:p>
        </p:txBody>
      </p:sp>
      <p:pic>
        <p:nvPicPr>
          <p:cNvPr id="3074" name="Picture 2" descr="http://sciencelearn.org.nz/var/sciencelearn/storage/images/contexts/light-and-sight/sci-media/images/red-shirt-and-blue-shorts/661813-1-eng-NZ/Red-shirt-and-blue-shorts.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1844824"/>
            <a:ext cx="7128792" cy="4682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07213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85750"/>
            <a:ext cx="8229600" cy="1143000"/>
          </a:xfrm>
        </p:spPr>
        <p:txBody>
          <a:bodyPr/>
          <a:lstStyle/>
          <a:p>
            <a:r>
              <a:rPr lang="en-AU" sz="6000" b="1" dirty="0">
                <a:solidFill>
                  <a:schemeClr val="bg1"/>
                </a:solidFill>
              </a:rPr>
              <a:t>Refraction</a:t>
            </a:r>
            <a:endParaRPr lang="en-AU" b="1" dirty="0">
              <a:solidFill>
                <a:schemeClr val="bg1"/>
              </a:solidFill>
            </a:endParaRPr>
          </a:p>
        </p:txBody>
      </p:sp>
      <p:sp>
        <p:nvSpPr>
          <p:cNvPr id="5" name="Espace réservé du contenu 2"/>
          <p:cNvSpPr>
            <a:spLocks noGrp="1"/>
          </p:cNvSpPr>
          <p:nvPr>
            <p:ph idx="1"/>
          </p:nvPr>
        </p:nvSpPr>
        <p:spPr>
          <a:xfrm>
            <a:off x="107504" y="1428750"/>
            <a:ext cx="8856984" cy="5240610"/>
          </a:xfrm>
          <a:solidFill>
            <a:schemeClr val="bg1"/>
          </a:solidFill>
        </p:spPr>
        <p:txBody>
          <a:bodyPr/>
          <a:lstStyle/>
          <a:p>
            <a:pPr marL="0" indent="0">
              <a:buNone/>
            </a:pPr>
            <a:r>
              <a:rPr lang="en-AU" sz="2800" u="sng" dirty="0"/>
              <a:t>Law of Refraction</a:t>
            </a:r>
          </a:p>
          <a:p>
            <a:pPr>
              <a:spcBef>
                <a:spcPts val="1800"/>
              </a:spcBef>
            </a:pPr>
            <a:r>
              <a:rPr lang="en-AU" sz="2800" dirty="0"/>
              <a:t>A change in medium must occur.</a:t>
            </a:r>
          </a:p>
          <a:p>
            <a:pPr>
              <a:spcBef>
                <a:spcPts val="1800"/>
              </a:spcBef>
            </a:pPr>
            <a:r>
              <a:rPr lang="en-AU" sz="2800" dirty="0"/>
              <a:t>The light wave does not enter the </a:t>
            </a:r>
          </a:p>
          <a:p>
            <a:pPr marL="0" indent="0">
              <a:spcBef>
                <a:spcPts val="0"/>
              </a:spcBef>
              <a:buNone/>
              <a:tabLst>
                <a:tab pos="358775" algn="l"/>
              </a:tabLst>
            </a:pPr>
            <a:r>
              <a:rPr lang="en-AU" sz="2800" dirty="0"/>
              <a:t>	new medium to the normal.</a:t>
            </a:r>
          </a:p>
          <a:p>
            <a:pPr>
              <a:spcBef>
                <a:spcPts val="1800"/>
              </a:spcBef>
            </a:pPr>
            <a:r>
              <a:rPr lang="en-AU" sz="2800" dirty="0"/>
              <a:t>The incidence ray, the normal and </a:t>
            </a:r>
          </a:p>
          <a:p>
            <a:pPr marL="0" indent="0">
              <a:spcBef>
                <a:spcPts val="0"/>
              </a:spcBef>
              <a:buNone/>
              <a:tabLst>
                <a:tab pos="358775" algn="l"/>
              </a:tabLst>
            </a:pPr>
            <a:r>
              <a:rPr lang="en-AU" sz="2800" dirty="0"/>
              <a:t>	refracted ray are all coplanar.</a:t>
            </a:r>
          </a:p>
          <a:p>
            <a:pPr marL="0" indent="0">
              <a:spcBef>
                <a:spcPts val="0"/>
              </a:spcBef>
              <a:buNone/>
              <a:tabLst>
                <a:tab pos="358775" algn="l"/>
              </a:tabLst>
            </a:pPr>
            <a:endParaRPr lang="en-AU" sz="2800" dirty="0"/>
          </a:p>
          <a:p>
            <a:pPr marL="0" indent="0">
              <a:spcBef>
                <a:spcPts val="0"/>
              </a:spcBef>
              <a:buNone/>
              <a:tabLst>
                <a:tab pos="358775" algn="l"/>
              </a:tabLst>
            </a:pPr>
            <a:r>
              <a:rPr lang="en-AU" sz="2800" dirty="0"/>
              <a:t>				</a:t>
            </a:r>
            <a:r>
              <a:rPr lang="en-AU" sz="2400" dirty="0"/>
              <a:t>F, A, L, I, C are coplanar</a:t>
            </a:r>
          </a:p>
          <a:p>
            <a:pPr marL="0" indent="0">
              <a:spcBef>
                <a:spcPts val="0"/>
              </a:spcBef>
              <a:buNone/>
              <a:tabLst>
                <a:tab pos="358775" algn="l"/>
              </a:tabLst>
            </a:pPr>
            <a:r>
              <a:rPr lang="en-AU" sz="2400" dirty="0"/>
              <a:t>				G, E, O, B are coplanar</a:t>
            </a:r>
          </a:p>
          <a:p>
            <a:pPr marL="0" indent="0">
              <a:spcBef>
                <a:spcPts val="0"/>
              </a:spcBef>
              <a:buNone/>
              <a:tabLst>
                <a:tab pos="358775" algn="l"/>
              </a:tabLst>
            </a:pPr>
            <a:r>
              <a:rPr lang="en-AU" sz="2400" dirty="0"/>
              <a:t>				Exist on the one plane</a:t>
            </a:r>
          </a:p>
          <a:p>
            <a:endParaRPr lang="en-AU" sz="2400" dirty="0"/>
          </a:p>
        </p:txBody>
      </p:sp>
      <p:pic>
        <p:nvPicPr>
          <p:cNvPr id="3074" name="Picture 2" descr="https://chemicalparadigms.wikispaces.com/file/view/Refraction348.jpg/33790847/Refraction34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7342" y="3789040"/>
            <a:ext cx="3146657" cy="30293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588224" y="3679721"/>
            <a:ext cx="936104" cy="469359"/>
          </a:xfrm>
          <a:prstGeom prst="rect">
            <a:avLst/>
          </a:prstGeom>
          <a:solidFill>
            <a:schemeClr val="bg1"/>
          </a:solidFill>
        </p:spPr>
        <p:txBody>
          <a:bodyPr wrap="square" rtlCol="0">
            <a:spAutoFit/>
          </a:bodyPr>
          <a:lstStyle/>
          <a:p>
            <a:r>
              <a:rPr lang="en-AU" sz="1050" b="1" dirty="0">
                <a:latin typeface="Arial Narrow" panose="020B0606020202030204" pitchFamily="34" charset="0"/>
                <a:cs typeface="Arial" panose="020B0604020202020204" pitchFamily="34" charset="0"/>
              </a:rPr>
              <a:t>Angle of Incidence, </a:t>
            </a:r>
            <a:r>
              <a:rPr lang="en-AU" sz="1400" b="1" i="1" dirty="0" err="1">
                <a:latin typeface="Times New Roman" panose="02020603050405020304" pitchFamily="18" charset="0"/>
                <a:cs typeface="Times New Roman" panose="02020603050405020304" pitchFamily="18" charset="0"/>
              </a:rPr>
              <a:t>i</a:t>
            </a:r>
            <a:endParaRPr lang="en-AU" sz="1050" b="1" i="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7956376" y="5445224"/>
            <a:ext cx="936104" cy="469359"/>
          </a:xfrm>
          <a:prstGeom prst="rect">
            <a:avLst/>
          </a:prstGeom>
          <a:solidFill>
            <a:schemeClr val="bg1"/>
          </a:solidFill>
        </p:spPr>
        <p:txBody>
          <a:bodyPr wrap="square" rtlCol="0">
            <a:spAutoFit/>
          </a:bodyPr>
          <a:lstStyle/>
          <a:p>
            <a:r>
              <a:rPr lang="en-AU" sz="1050" b="1" dirty="0">
                <a:latin typeface="Arial Narrow" panose="020B0606020202030204" pitchFamily="34" charset="0"/>
                <a:cs typeface="Arial" panose="020B0604020202020204" pitchFamily="34" charset="0"/>
              </a:rPr>
              <a:t>Angle of Refraction, </a:t>
            </a:r>
            <a:r>
              <a:rPr lang="en-AU" sz="1400" b="1" i="1" dirty="0">
                <a:latin typeface="Times New Roman" panose="02020603050405020304" pitchFamily="18" charset="0"/>
                <a:cs typeface="Times New Roman" panose="02020603050405020304" pitchFamily="18" charset="0"/>
              </a:rPr>
              <a:t>r</a:t>
            </a:r>
          </a:p>
        </p:txBody>
      </p:sp>
      <p:sp>
        <p:nvSpPr>
          <p:cNvPr id="8" name="TextBox 7"/>
          <p:cNvSpPr txBox="1"/>
          <p:nvPr/>
        </p:nvSpPr>
        <p:spPr>
          <a:xfrm>
            <a:off x="6112763" y="5479340"/>
            <a:ext cx="1411565" cy="307777"/>
          </a:xfrm>
          <a:prstGeom prst="rect">
            <a:avLst/>
          </a:prstGeom>
          <a:solidFill>
            <a:schemeClr val="bg1"/>
          </a:solidFill>
        </p:spPr>
        <p:txBody>
          <a:bodyPr wrap="square" rtlCol="0">
            <a:spAutoFit/>
          </a:bodyPr>
          <a:lstStyle/>
          <a:p>
            <a:r>
              <a:rPr lang="en-AU" sz="1050" b="1" dirty="0">
                <a:latin typeface="Arial Narrow" panose="020B0606020202030204" pitchFamily="34" charset="0"/>
                <a:cs typeface="Arial" panose="020B0604020202020204" pitchFamily="34" charset="0"/>
              </a:rPr>
              <a:t>Index of Refraction, </a:t>
            </a:r>
            <a:r>
              <a:rPr lang="en-AU" sz="1400" b="1" i="1" dirty="0">
                <a:latin typeface="Times New Roman" panose="02020603050405020304" pitchFamily="18" charset="0"/>
                <a:cs typeface="Times New Roman" panose="02020603050405020304" pitchFamily="18" charset="0"/>
              </a:rPr>
              <a:t>n</a:t>
            </a:r>
            <a:r>
              <a:rPr lang="en-AU" sz="1400" b="1" i="1" baseline="-25000" dirty="0">
                <a:latin typeface="Times New Roman" panose="02020603050405020304" pitchFamily="18" charset="0"/>
                <a:cs typeface="Times New Roman" panose="02020603050405020304" pitchFamily="18" charset="0"/>
              </a:rPr>
              <a:t>2</a:t>
            </a:r>
          </a:p>
        </p:txBody>
      </p:sp>
      <p:sp>
        <p:nvSpPr>
          <p:cNvPr id="9" name="TextBox 8"/>
          <p:cNvSpPr txBox="1"/>
          <p:nvPr/>
        </p:nvSpPr>
        <p:spPr>
          <a:xfrm>
            <a:off x="7642678" y="4746766"/>
            <a:ext cx="1411565" cy="307777"/>
          </a:xfrm>
          <a:prstGeom prst="rect">
            <a:avLst/>
          </a:prstGeom>
          <a:solidFill>
            <a:schemeClr val="bg1"/>
          </a:solidFill>
        </p:spPr>
        <p:txBody>
          <a:bodyPr wrap="square" rtlCol="0">
            <a:spAutoFit/>
          </a:bodyPr>
          <a:lstStyle/>
          <a:p>
            <a:r>
              <a:rPr lang="en-AU" sz="1050" b="1" dirty="0">
                <a:latin typeface="Arial Narrow" panose="020B0606020202030204" pitchFamily="34" charset="0"/>
                <a:cs typeface="Arial" panose="020B0604020202020204" pitchFamily="34" charset="0"/>
              </a:rPr>
              <a:t>Index of Refraction, </a:t>
            </a:r>
            <a:r>
              <a:rPr lang="en-AU" sz="1400" b="1" i="1" dirty="0">
                <a:latin typeface="Times New Roman" panose="02020603050405020304" pitchFamily="18" charset="0"/>
                <a:cs typeface="Times New Roman" panose="02020603050405020304" pitchFamily="18" charset="0"/>
              </a:rPr>
              <a:t>n</a:t>
            </a:r>
            <a:r>
              <a:rPr lang="en-AU" sz="1400" b="1" i="1" baseline="-25000" dirty="0">
                <a:latin typeface="Times New Roman" panose="02020603050405020304" pitchFamily="18" charset="0"/>
                <a:cs typeface="Times New Roman" panose="02020603050405020304" pitchFamily="18" charset="0"/>
              </a:rPr>
              <a:t>1</a:t>
            </a:r>
          </a:p>
        </p:txBody>
      </p:sp>
      <p:sp>
        <p:nvSpPr>
          <p:cNvPr id="3" name="Rectangle 2"/>
          <p:cNvSpPr/>
          <p:nvPr/>
        </p:nvSpPr>
        <p:spPr>
          <a:xfrm>
            <a:off x="6670576" y="6525344"/>
            <a:ext cx="2016224" cy="332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122" name="Picture 2" descr="http://www.icoachmath.com/image_md/Coplanar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96" y="4741938"/>
            <a:ext cx="2638425" cy="207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7101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85750"/>
            <a:ext cx="8229600" cy="1143000"/>
          </a:xfrm>
        </p:spPr>
        <p:txBody>
          <a:bodyPr/>
          <a:lstStyle/>
          <a:p>
            <a:r>
              <a:rPr lang="en-AU" sz="6000" b="1" dirty="0">
                <a:solidFill>
                  <a:schemeClr val="bg1"/>
                </a:solidFill>
              </a:rPr>
              <a:t>Snell’s Law</a:t>
            </a:r>
            <a:endParaRPr lang="en-AU" b="1" dirty="0">
              <a:solidFill>
                <a:schemeClr val="bg1"/>
              </a:solidFill>
            </a:endParaRPr>
          </a:p>
        </p:txBody>
      </p:sp>
      <p:sp>
        <p:nvSpPr>
          <p:cNvPr id="5" name="Espace réservé du contenu 2"/>
          <p:cNvSpPr>
            <a:spLocks noGrp="1"/>
          </p:cNvSpPr>
          <p:nvPr>
            <p:ph idx="1"/>
          </p:nvPr>
        </p:nvSpPr>
        <p:spPr>
          <a:xfrm>
            <a:off x="107504" y="1428750"/>
            <a:ext cx="8856984" cy="5240610"/>
          </a:xfrm>
          <a:solidFill>
            <a:schemeClr val="bg1"/>
          </a:solidFill>
        </p:spPr>
        <p:txBody>
          <a:bodyPr/>
          <a:lstStyle/>
          <a:p>
            <a:pPr>
              <a:spcBef>
                <a:spcPts val="1800"/>
              </a:spcBef>
            </a:pPr>
            <a:r>
              <a:rPr lang="en-AU" sz="2800" dirty="0"/>
              <a:t>The incidence ray, the normal and refracted ray are all coplanar.</a:t>
            </a:r>
          </a:p>
          <a:p>
            <a:pPr>
              <a:spcBef>
                <a:spcPts val="1800"/>
              </a:spcBef>
            </a:pPr>
            <a:r>
              <a:rPr lang="en-AU" sz="2800" dirty="0"/>
              <a:t>A change in medium must occur.</a:t>
            </a:r>
          </a:p>
          <a:p>
            <a:pPr>
              <a:spcBef>
                <a:spcPts val="1800"/>
              </a:spcBef>
            </a:pPr>
            <a:r>
              <a:rPr lang="en-AU" sz="2800" dirty="0"/>
              <a:t>The light wave does not enter the </a:t>
            </a:r>
          </a:p>
          <a:p>
            <a:pPr marL="0" indent="0">
              <a:spcBef>
                <a:spcPts val="0"/>
              </a:spcBef>
              <a:buNone/>
              <a:tabLst>
                <a:tab pos="358775" algn="l"/>
              </a:tabLst>
            </a:pPr>
            <a:r>
              <a:rPr lang="en-AU" sz="2800" dirty="0"/>
              <a:t>	new medium to the normal.</a:t>
            </a:r>
          </a:p>
          <a:p>
            <a:endParaRPr lang="en-AU" sz="2800" dirty="0"/>
          </a:p>
        </p:txBody>
      </p:sp>
      <p:pic>
        <p:nvPicPr>
          <p:cNvPr id="3074" name="Picture 2" descr="https://chemicalparadigms.wikispaces.com/file/view/Refraction348.jpg/33790847/Refraction34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7342" y="3789040"/>
            <a:ext cx="3146657" cy="30293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588224" y="3679721"/>
            <a:ext cx="936104" cy="469359"/>
          </a:xfrm>
          <a:prstGeom prst="rect">
            <a:avLst/>
          </a:prstGeom>
          <a:solidFill>
            <a:schemeClr val="bg1"/>
          </a:solidFill>
        </p:spPr>
        <p:txBody>
          <a:bodyPr wrap="square" rtlCol="0">
            <a:spAutoFit/>
          </a:bodyPr>
          <a:lstStyle/>
          <a:p>
            <a:r>
              <a:rPr lang="en-AU" sz="1050" b="1" dirty="0">
                <a:latin typeface="Arial Narrow" panose="020B0606020202030204" pitchFamily="34" charset="0"/>
                <a:cs typeface="Arial" panose="020B0604020202020204" pitchFamily="34" charset="0"/>
              </a:rPr>
              <a:t>Angle of Incidence, </a:t>
            </a:r>
            <a:r>
              <a:rPr lang="en-AU" sz="1400" b="1" i="1" dirty="0" err="1">
                <a:latin typeface="Times New Roman" panose="02020603050405020304" pitchFamily="18" charset="0"/>
                <a:cs typeface="Times New Roman" panose="02020603050405020304" pitchFamily="18" charset="0"/>
              </a:rPr>
              <a:t>i</a:t>
            </a:r>
            <a:endParaRPr lang="en-AU" sz="1050" b="1" i="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7956376" y="5445224"/>
            <a:ext cx="936104" cy="469359"/>
          </a:xfrm>
          <a:prstGeom prst="rect">
            <a:avLst/>
          </a:prstGeom>
          <a:solidFill>
            <a:schemeClr val="bg1"/>
          </a:solidFill>
        </p:spPr>
        <p:txBody>
          <a:bodyPr wrap="square" rtlCol="0">
            <a:spAutoFit/>
          </a:bodyPr>
          <a:lstStyle/>
          <a:p>
            <a:r>
              <a:rPr lang="en-AU" sz="1050" b="1" dirty="0">
                <a:latin typeface="Arial Narrow" panose="020B0606020202030204" pitchFamily="34" charset="0"/>
                <a:cs typeface="Arial" panose="020B0604020202020204" pitchFamily="34" charset="0"/>
              </a:rPr>
              <a:t>Angle of Refraction, </a:t>
            </a:r>
            <a:r>
              <a:rPr lang="en-AU" sz="1400" b="1" i="1" dirty="0">
                <a:latin typeface="Times New Roman" panose="02020603050405020304" pitchFamily="18" charset="0"/>
                <a:cs typeface="Times New Roman" panose="02020603050405020304" pitchFamily="18" charset="0"/>
              </a:rPr>
              <a:t>r</a:t>
            </a:r>
          </a:p>
        </p:txBody>
      </p:sp>
      <p:sp>
        <p:nvSpPr>
          <p:cNvPr id="8" name="TextBox 7"/>
          <p:cNvSpPr txBox="1"/>
          <p:nvPr/>
        </p:nvSpPr>
        <p:spPr>
          <a:xfrm>
            <a:off x="6112763" y="5479340"/>
            <a:ext cx="1411565" cy="307777"/>
          </a:xfrm>
          <a:prstGeom prst="rect">
            <a:avLst/>
          </a:prstGeom>
          <a:solidFill>
            <a:schemeClr val="bg1"/>
          </a:solidFill>
        </p:spPr>
        <p:txBody>
          <a:bodyPr wrap="square" rtlCol="0">
            <a:spAutoFit/>
          </a:bodyPr>
          <a:lstStyle/>
          <a:p>
            <a:r>
              <a:rPr lang="en-AU" sz="1050" b="1" dirty="0">
                <a:latin typeface="Arial Narrow" panose="020B0606020202030204" pitchFamily="34" charset="0"/>
                <a:cs typeface="Arial" panose="020B0604020202020204" pitchFamily="34" charset="0"/>
              </a:rPr>
              <a:t>Index of Refraction, </a:t>
            </a:r>
            <a:r>
              <a:rPr lang="en-AU" sz="1400" b="1" i="1" dirty="0">
                <a:latin typeface="Times New Roman" panose="02020603050405020304" pitchFamily="18" charset="0"/>
                <a:cs typeface="Times New Roman" panose="02020603050405020304" pitchFamily="18" charset="0"/>
              </a:rPr>
              <a:t>n</a:t>
            </a:r>
            <a:r>
              <a:rPr lang="en-AU" sz="1400" b="1" i="1" baseline="-25000" dirty="0">
                <a:latin typeface="Times New Roman" panose="02020603050405020304" pitchFamily="18" charset="0"/>
                <a:cs typeface="Times New Roman" panose="02020603050405020304" pitchFamily="18" charset="0"/>
              </a:rPr>
              <a:t>2</a:t>
            </a:r>
          </a:p>
        </p:txBody>
      </p:sp>
      <p:sp>
        <p:nvSpPr>
          <p:cNvPr id="9" name="TextBox 8"/>
          <p:cNvSpPr txBox="1"/>
          <p:nvPr/>
        </p:nvSpPr>
        <p:spPr>
          <a:xfrm>
            <a:off x="7642678" y="4746766"/>
            <a:ext cx="1411565" cy="307777"/>
          </a:xfrm>
          <a:prstGeom prst="rect">
            <a:avLst/>
          </a:prstGeom>
          <a:solidFill>
            <a:schemeClr val="bg1"/>
          </a:solidFill>
        </p:spPr>
        <p:txBody>
          <a:bodyPr wrap="square" rtlCol="0">
            <a:spAutoFit/>
          </a:bodyPr>
          <a:lstStyle/>
          <a:p>
            <a:r>
              <a:rPr lang="en-AU" sz="1050" b="1" dirty="0">
                <a:latin typeface="Arial Narrow" panose="020B0606020202030204" pitchFamily="34" charset="0"/>
                <a:cs typeface="Arial" panose="020B0604020202020204" pitchFamily="34" charset="0"/>
              </a:rPr>
              <a:t>Index of Refraction, </a:t>
            </a:r>
            <a:r>
              <a:rPr lang="en-AU" sz="1400" b="1" i="1" dirty="0">
                <a:latin typeface="Times New Roman" panose="02020603050405020304" pitchFamily="18" charset="0"/>
                <a:cs typeface="Times New Roman" panose="02020603050405020304" pitchFamily="18" charset="0"/>
              </a:rPr>
              <a:t>n</a:t>
            </a:r>
            <a:r>
              <a:rPr lang="en-AU" sz="1400" b="1" i="1" baseline="-25000" dirty="0">
                <a:latin typeface="Times New Roman" panose="02020603050405020304" pitchFamily="18" charset="0"/>
                <a:cs typeface="Times New Roman" panose="02020603050405020304" pitchFamily="18" charset="0"/>
              </a:rPr>
              <a:t>1</a:t>
            </a:r>
          </a:p>
        </p:txBody>
      </p:sp>
      <p:sp>
        <p:nvSpPr>
          <p:cNvPr id="3" name="Rectangle 2"/>
          <p:cNvSpPr/>
          <p:nvPr/>
        </p:nvSpPr>
        <p:spPr>
          <a:xfrm>
            <a:off x="6670576" y="6525344"/>
            <a:ext cx="2016224" cy="332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mc:AlternateContent xmlns:mc="http://schemas.openxmlformats.org/markup-compatibility/2006" xmlns:a14="http://schemas.microsoft.com/office/drawing/2010/main">
        <mc:Choice Requires="a14">
          <p:sp>
            <p:nvSpPr>
              <p:cNvPr id="11" name="Rectangle 10"/>
              <p:cNvSpPr/>
              <p:nvPr/>
            </p:nvSpPr>
            <p:spPr>
              <a:xfrm>
                <a:off x="1588316" y="5125873"/>
                <a:ext cx="3429509" cy="1108060"/>
              </a:xfrm>
              <a:prstGeom prst="rect">
                <a:avLst/>
              </a:prstGeom>
              <a:solidFill>
                <a:schemeClr val="accent1">
                  <a:lumMod val="20000"/>
                  <a:lumOff val="80000"/>
                </a:schemeClr>
              </a:solid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f>
                        <m:fPr>
                          <m:ctrlPr>
                            <a:rPr lang="en-AU" sz="3200" i="1">
                              <a:latin typeface="Cambria Math" panose="02040503050406030204" pitchFamily="18" charset="0"/>
                            </a:rPr>
                          </m:ctrlPr>
                        </m:fPr>
                        <m:num>
                          <m:func>
                            <m:funcPr>
                              <m:ctrlPr>
                                <a:rPr lang="en-AU" sz="3200" i="1">
                                  <a:latin typeface="Cambria Math" panose="02040503050406030204" pitchFamily="18" charset="0"/>
                                </a:rPr>
                              </m:ctrlPr>
                            </m:funcPr>
                            <m:fName>
                              <m:r>
                                <m:rPr>
                                  <m:sty m:val="p"/>
                                </m:rPr>
                                <a:rPr lang="en-AU" sz="3200">
                                  <a:latin typeface="Cambria Math" panose="02040503050406030204" pitchFamily="18" charset="0"/>
                                </a:rPr>
                                <m:t>sin</m:t>
                              </m:r>
                            </m:fName>
                            <m:e>
                              <m:r>
                                <a:rPr lang="en-AU" sz="3200" i="1">
                                  <a:latin typeface="Cambria Math" panose="02040503050406030204" pitchFamily="18" charset="0"/>
                                </a:rPr>
                                <m:t>𝑖</m:t>
                              </m:r>
                            </m:e>
                          </m:func>
                        </m:num>
                        <m:den>
                          <m:func>
                            <m:funcPr>
                              <m:ctrlPr>
                                <a:rPr lang="en-AU" sz="3200" i="1">
                                  <a:latin typeface="Cambria Math" panose="02040503050406030204" pitchFamily="18" charset="0"/>
                                </a:rPr>
                              </m:ctrlPr>
                            </m:funcPr>
                            <m:fName>
                              <m:r>
                                <m:rPr>
                                  <m:sty m:val="p"/>
                                </m:rPr>
                                <a:rPr lang="en-AU" sz="3200">
                                  <a:latin typeface="Cambria Math" panose="02040503050406030204" pitchFamily="18" charset="0"/>
                                </a:rPr>
                                <m:t>sin</m:t>
                              </m:r>
                            </m:fName>
                            <m:e>
                              <m:r>
                                <a:rPr lang="en-AU" sz="3200" i="1">
                                  <a:latin typeface="Cambria Math" panose="02040503050406030204" pitchFamily="18" charset="0"/>
                                </a:rPr>
                                <m:t>𝑟</m:t>
                              </m:r>
                            </m:e>
                          </m:func>
                        </m:den>
                      </m:f>
                      <m:r>
                        <a:rPr lang="en-AU" sz="3200" i="1">
                          <a:latin typeface="Cambria Math" panose="02040503050406030204" pitchFamily="18" charset="0"/>
                        </a:rPr>
                        <m:t>= </m:t>
                      </m:r>
                      <m:f>
                        <m:fPr>
                          <m:ctrlPr>
                            <a:rPr lang="en-AU" sz="3200" i="1">
                              <a:latin typeface="Cambria Math" panose="02040503050406030204" pitchFamily="18" charset="0"/>
                            </a:rPr>
                          </m:ctrlPr>
                        </m:fPr>
                        <m:num>
                          <m:sSub>
                            <m:sSubPr>
                              <m:ctrlPr>
                                <a:rPr lang="en-AU" sz="3200" i="1">
                                  <a:latin typeface="Cambria Math" panose="02040503050406030204" pitchFamily="18" charset="0"/>
                                </a:rPr>
                              </m:ctrlPr>
                            </m:sSubPr>
                            <m:e>
                              <m:r>
                                <a:rPr lang="en-AU" sz="3200" i="1">
                                  <a:latin typeface="Cambria Math" panose="02040503050406030204" pitchFamily="18" charset="0"/>
                                </a:rPr>
                                <m:t>𝑣</m:t>
                              </m:r>
                            </m:e>
                            <m:sub>
                              <m:r>
                                <a:rPr lang="en-AU" sz="3200" i="1">
                                  <a:latin typeface="Cambria Math" panose="02040503050406030204" pitchFamily="18" charset="0"/>
                                </a:rPr>
                                <m:t>1</m:t>
                              </m:r>
                            </m:sub>
                          </m:sSub>
                        </m:num>
                        <m:den>
                          <m:sSub>
                            <m:sSubPr>
                              <m:ctrlPr>
                                <a:rPr lang="en-AU" sz="3200" i="1">
                                  <a:latin typeface="Cambria Math" panose="02040503050406030204" pitchFamily="18" charset="0"/>
                                </a:rPr>
                              </m:ctrlPr>
                            </m:sSubPr>
                            <m:e>
                              <m:r>
                                <a:rPr lang="en-AU" sz="3200" i="1">
                                  <a:latin typeface="Cambria Math" panose="02040503050406030204" pitchFamily="18" charset="0"/>
                                </a:rPr>
                                <m:t>𝑣</m:t>
                              </m:r>
                            </m:e>
                            <m:sub>
                              <m:r>
                                <a:rPr lang="en-AU" sz="3200" i="1">
                                  <a:latin typeface="Cambria Math" panose="02040503050406030204" pitchFamily="18" charset="0"/>
                                </a:rPr>
                                <m:t>2</m:t>
                              </m:r>
                            </m:sub>
                          </m:sSub>
                        </m:den>
                      </m:f>
                      <m:r>
                        <a:rPr lang="en-AU" sz="3200" i="1">
                          <a:latin typeface="Cambria Math" panose="02040503050406030204" pitchFamily="18" charset="0"/>
                        </a:rPr>
                        <m:t>= </m:t>
                      </m:r>
                      <m:f>
                        <m:fPr>
                          <m:ctrlPr>
                            <a:rPr lang="en-AU" sz="3200" i="1">
                              <a:latin typeface="Cambria Math" panose="02040503050406030204" pitchFamily="18" charset="0"/>
                            </a:rPr>
                          </m:ctrlPr>
                        </m:fPr>
                        <m:num>
                          <m:sSub>
                            <m:sSubPr>
                              <m:ctrlPr>
                                <a:rPr lang="en-AU" sz="3200" i="1">
                                  <a:latin typeface="Cambria Math" panose="02040503050406030204" pitchFamily="18" charset="0"/>
                                </a:rPr>
                              </m:ctrlPr>
                            </m:sSubPr>
                            <m:e>
                              <m:r>
                                <m:rPr>
                                  <m:sty m:val="p"/>
                                </m:rPr>
                                <a:rPr lang="el-GR" sz="3200" i="1">
                                  <a:latin typeface="Cambria Math" panose="02040503050406030204" pitchFamily="18" charset="0"/>
                                </a:rPr>
                                <m:t>λ</m:t>
                              </m:r>
                            </m:e>
                            <m:sub>
                              <m:r>
                                <a:rPr lang="en-AU" sz="3200" i="1">
                                  <a:latin typeface="Cambria Math" panose="02040503050406030204" pitchFamily="18" charset="0"/>
                                </a:rPr>
                                <m:t>1</m:t>
                              </m:r>
                            </m:sub>
                          </m:sSub>
                        </m:num>
                        <m:den>
                          <m:sSub>
                            <m:sSubPr>
                              <m:ctrlPr>
                                <a:rPr lang="en-AU" sz="3200" i="1">
                                  <a:latin typeface="Cambria Math" panose="02040503050406030204" pitchFamily="18" charset="0"/>
                                </a:rPr>
                              </m:ctrlPr>
                            </m:sSubPr>
                            <m:e>
                              <m:r>
                                <m:rPr>
                                  <m:sty m:val="p"/>
                                </m:rPr>
                                <a:rPr lang="el-GR" sz="3200" i="1">
                                  <a:latin typeface="Cambria Math" panose="02040503050406030204" pitchFamily="18" charset="0"/>
                                </a:rPr>
                                <m:t>λ</m:t>
                              </m:r>
                            </m:e>
                            <m:sub>
                              <m:r>
                                <a:rPr lang="en-AU" sz="3200" i="1">
                                  <a:latin typeface="Cambria Math" panose="02040503050406030204" pitchFamily="18" charset="0"/>
                                </a:rPr>
                                <m:t>2</m:t>
                              </m:r>
                            </m:sub>
                          </m:sSub>
                        </m:den>
                      </m:f>
                    </m:oMath>
                  </m:oMathPara>
                </a14:m>
                <a:endParaRPr lang="en-AU" sz="3200" dirty="0">
                  <a:latin typeface="+mn-lt"/>
                </a:endParaRPr>
              </a:p>
            </p:txBody>
          </p:sp>
        </mc:Choice>
        <mc:Fallback xmlns="">
          <p:sp>
            <p:nvSpPr>
              <p:cNvPr id="11" name="Rectangle 10"/>
              <p:cNvSpPr>
                <a:spLocks noRot="1" noChangeAspect="1" noMove="1" noResize="1" noEditPoints="1" noAdjustHandles="1" noChangeArrowheads="1" noChangeShapeType="1" noTextEdit="1"/>
              </p:cNvSpPr>
              <p:nvPr/>
            </p:nvSpPr>
            <p:spPr>
              <a:xfrm>
                <a:off x="1588316" y="5125873"/>
                <a:ext cx="3429509" cy="1108060"/>
              </a:xfrm>
              <a:prstGeom prst="rect">
                <a:avLst/>
              </a:prstGeom>
              <a:blipFill rotWithShape="0">
                <a:blip r:embed="rId4"/>
                <a:stretch>
                  <a:fillRect/>
                </a:stretch>
              </a:blipFill>
            </p:spPr>
            <p:txBody>
              <a:bodyPr/>
              <a:lstStyle/>
              <a:p>
                <a:r>
                  <a:rPr lang="en-AU">
                    <a:noFill/>
                  </a:rPr>
                  <a:t> </a:t>
                </a:r>
              </a:p>
            </p:txBody>
          </p:sp>
        </mc:Fallback>
      </mc:AlternateContent>
    </p:spTree>
    <p:extLst>
      <p:ext uri="{BB962C8B-B14F-4D97-AF65-F5344CB8AC3E}">
        <p14:creationId xmlns:p14="http://schemas.microsoft.com/office/powerpoint/2010/main" val="20354490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85750"/>
            <a:ext cx="8229600" cy="1143000"/>
          </a:xfrm>
        </p:spPr>
        <p:txBody>
          <a:bodyPr/>
          <a:lstStyle/>
          <a:p>
            <a:r>
              <a:rPr lang="en-AU" sz="6000" b="1" dirty="0">
                <a:solidFill>
                  <a:schemeClr val="bg1"/>
                </a:solidFill>
              </a:rPr>
              <a:t>Refractive Index</a:t>
            </a:r>
            <a:endParaRPr lang="en-AU" b="1" dirty="0">
              <a:solidFill>
                <a:schemeClr val="bg1"/>
              </a:solidFill>
            </a:endParaRPr>
          </a:p>
        </p:txBody>
      </p:sp>
      <p:sp>
        <p:nvSpPr>
          <p:cNvPr id="5" name="Espace réservé du contenu 2"/>
          <p:cNvSpPr>
            <a:spLocks noGrp="1"/>
          </p:cNvSpPr>
          <p:nvPr>
            <p:ph idx="1"/>
          </p:nvPr>
        </p:nvSpPr>
        <p:spPr>
          <a:xfrm>
            <a:off x="107504" y="1428750"/>
            <a:ext cx="8856984" cy="5240610"/>
          </a:xfrm>
          <a:solidFill>
            <a:schemeClr val="bg1"/>
          </a:solidFill>
        </p:spPr>
        <p:txBody>
          <a:bodyPr/>
          <a:lstStyle/>
          <a:p>
            <a:pPr marL="0" indent="0">
              <a:buNone/>
            </a:pPr>
            <a:r>
              <a:rPr lang="en-AU" sz="2800" dirty="0" err="1"/>
              <a:t>Refrangibility</a:t>
            </a:r>
            <a:r>
              <a:rPr lang="en-AU" sz="2800" dirty="0"/>
              <a:t> is the measure of refraction when light passes from a vacuum to a medium.</a:t>
            </a:r>
          </a:p>
          <a:p>
            <a:pPr marL="0" indent="0">
              <a:buNone/>
            </a:pPr>
            <a:endParaRPr lang="en-AU" sz="1100" dirty="0"/>
          </a:p>
          <a:p>
            <a:pPr marL="0" indent="0">
              <a:buNone/>
            </a:pPr>
            <a:r>
              <a:rPr lang="en-AU" sz="2800" dirty="0"/>
              <a:t>The refractive index for a vacuum is 1.00</a:t>
            </a:r>
          </a:p>
          <a:p>
            <a:pPr marL="0" indent="0">
              <a:buNone/>
            </a:pPr>
            <a:endParaRPr lang="en-AU" sz="2800" dirty="0"/>
          </a:p>
          <a:p>
            <a:pPr marL="0" indent="0">
              <a:buNone/>
            </a:pPr>
            <a:endParaRPr lang="en-AU" sz="2800" dirty="0"/>
          </a:p>
          <a:p>
            <a:pPr marL="0" indent="0">
              <a:buNone/>
            </a:pPr>
            <a:endParaRPr lang="en-AU" sz="1400" dirty="0"/>
          </a:p>
          <a:p>
            <a:pPr marL="0" indent="0">
              <a:buNone/>
            </a:pPr>
            <a:endParaRPr lang="en-AU" sz="2800" dirty="0"/>
          </a:p>
          <a:p>
            <a:pPr marL="0" indent="0">
              <a:buNone/>
            </a:pPr>
            <a:r>
              <a:rPr lang="en-AU" sz="2800" dirty="0"/>
              <a:t>Air has a close association to a vacuum, hence most objects are measured against air in practical experiments.</a:t>
            </a:r>
          </a:p>
          <a:p>
            <a:pPr marL="0" indent="0">
              <a:buNone/>
            </a:pPr>
            <a:r>
              <a:rPr lang="en-AU" sz="2800" dirty="0"/>
              <a:t>Refractive index also helps determine the speed of light in a given medium. </a:t>
            </a:r>
          </a:p>
          <a:p>
            <a:endParaRPr lang="en-AU" sz="2800" dirty="0"/>
          </a:p>
        </p:txBody>
      </p:sp>
      <p:graphicFrame>
        <p:nvGraphicFramePr>
          <p:cNvPr id="7" name="Table 6"/>
          <p:cNvGraphicFramePr>
            <a:graphicFrameLocks noGrp="1"/>
          </p:cNvGraphicFramePr>
          <p:nvPr>
            <p:extLst>
              <p:ext uri="{D42A27DB-BD31-4B8C-83A1-F6EECF244321}">
                <p14:modId xmlns:p14="http://schemas.microsoft.com/office/powerpoint/2010/main" val="4091082014"/>
              </p:ext>
            </p:extLst>
          </p:nvPr>
        </p:nvGraphicFramePr>
        <p:xfrm>
          <a:off x="2843808" y="3068960"/>
          <a:ext cx="3456384" cy="1854200"/>
        </p:xfrm>
        <a:graphic>
          <a:graphicData uri="http://schemas.openxmlformats.org/drawingml/2006/table">
            <a:tbl>
              <a:tblPr firstRow="1" bandRow="1">
                <a:tableStyleId>{5C22544A-7EE6-4342-B048-85BDC9FD1C3A}</a:tableStyleId>
              </a:tblPr>
              <a:tblGrid>
                <a:gridCol w="1656184">
                  <a:extLst>
                    <a:ext uri="{9D8B030D-6E8A-4147-A177-3AD203B41FA5}">
                      <a16:colId xmlns:a16="http://schemas.microsoft.com/office/drawing/2014/main" val="20000"/>
                    </a:ext>
                  </a:extLst>
                </a:gridCol>
                <a:gridCol w="1800200">
                  <a:extLst>
                    <a:ext uri="{9D8B030D-6E8A-4147-A177-3AD203B41FA5}">
                      <a16:colId xmlns:a16="http://schemas.microsoft.com/office/drawing/2014/main" val="20001"/>
                    </a:ext>
                  </a:extLst>
                </a:gridCol>
              </a:tblGrid>
              <a:tr h="370840">
                <a:tc>
                  <a:txBody>
                    <a:bodyPr/>
                    <a:lstStyle/>
                    <a:p>
                      <a:r>
                        <a:rPr lang="en-AU" dirty="0">
                          <a:solidFill>
                            <a:schemeClr val="tx1"/>
                          </a:solidFill>
                        </a:rPr>
                        <a:t>Material</a:t>
                      </a:r>
                    </a:p>
                  </a:txBody>
                  <a:tcPr/>
                </a:tc>
                <a:tc>
                  <a:txBody>
                    <a:bodyPr/>
                    <a:lstStyle/>
                    <a:p>
                      <a:r>
                        <a:rPr lang="en-AU" dirty="0">
                          <a:solidFill>
                            <a:schemeClr val="tx1"/>
                          </a:solidFill>
                        </a:rPr>
                        <a:t>Refractive Index</a:t>
                      </a:r>
                    </a:p>
                  </a:txBody>
                  <a:tcPr/>
                </a:tc>
                <a:extLst>
                  <a:ext uri="{0D108BD9-81ED-4DB2-BD59-A6C34878D82A}">
                    <a16:rowId xmlns:a16="http://schemas.microsoft.com/office/drawing/2014/main" val="10000"/>
                  </a:ext>
                </a:extLst>
              </a:tr>
              <a:tr h="370840">
                <a:tc>
                  <a:txBody>
                    <a:bodyPr/>
                    <a:lstStyle/>
                    <a:p>
                      <a:r>
                        <a:rPr lang="en-AU" dirty="0"/>
                        <a:t>Air</a:t>
                      </a:r>
                    </a:p>
                  </a:txBody>
                  <a:tcPr/>
                </a:tc>
                <a:tc>
                  <a:txBody>
                    <a:bodyPr/>
                    <a:lstStyle/>
                    <a:p>
                      <a:r>
                        <a:rPr lang="en-AU" dirty="0"/>
                        <a:t>1.0003</a:t>
                      </a:r>
                    </a:p>
                  </a:txBody>
                  <a:tcPr/>
                </a:tc>
                <a:extLst>
                  <a:ext uri="{0D108BD9-81ED-4DB2-BD59-A6C34878D82A}">
                    <a16:rowId xmlns:a16="http://schemas.microsoft.com/office/drawing/2014/main" val="10001"/>
                  </a:ext>
                </a:extLst>
              </a:tr>
              <a:tr h="370840">
                <a:tc>
                  <a:txBody>
                    <a:bodyPr/>
                    <a:lstStyle/>
                    <a:p>
                      <a:r>
                        <a:rPr lang="en-AU" dirty="0"/>
                        <a:t>Water</a:t>
                      </a:r>
                    </a:p>
                  </a:txBody>
                  <a:tcPr/>
                </a:tc>
                <a:tc>
                  <a:txBody>
                    <a:bodyPr/>
                    <a:lstStyle/>
                    <a:p>
                      <a:r>
                        <a:rPr lang="en-AU" dirty="0"/>
                        <a:t>1.3330</a:t>
                      </a:r>
                    </a:p>
                  </a:txBody>
                  <a:tcPr/>
                </a:tc>
                <a:extLst>
                  <a:ext uri="{0D108BD9-81ED-4DB2-BD59-A6C34878D82A}">
                    <a16:rowId xmlns:a16="http://schemas.microsoft.com/office/drawing/2014/main" val="10002"/>
                  </a:ext>
                </a:extLst>
              </a:tr>
              <a:tr h="370840">
                <a:tc>
                  <a:txBody>
                    <a:bodyPr/>
                    <a:lstStyle/>
                    <a:p>
                      <a:r>
                        <a:rPr lang="en-AU" dirty="0"/>
                        <a:t>Glass (crown)</a:t>
                      </a:r>
                    </a:p>
                  </a:txBody>
                  <a:tcPr/>
                </a:tc>
                <a:tc>
                  <a:txBody>
                    <a:bodyPr/>
                    <a:lstStyle/>
                    <a:p>
                      <a:r>
                        <a:rPr lang="en-AU" dirty="0"/>
                        <a:t>1.5200</a:t>
                      </a:r>
                    </a:p>
                  </a:txBody>
                  <a:tcPr/>
                </a:tc>
                <a:extLst>
                  <a:ext uri="{0D108BD9-81ED-4DB2-BD59-A6C34878D82A}">
                    <a16:rowId xmlns:a16="http://schemas.microsoft.com/office/drawing/2014/main" val="10003"/>
                  </a:ext>
                </a:extLst>
              </a:tr>
              <a:tr h="370840">
                <a:tc>
                  <a:txBody>
                    <a:bodyPr/>
                    <a:lstStyle/>
                    <a:p>
                      <a:r>
                        <a:rPr lang="en-AU" dirty="0"/>
                        <a:t>Diamond</a:t>
                      </a:r>
                    </a:p>
                  </a:txBody>
                  <a:tcPr/>
                </a:tc>
                <a:tc>
                  <a:txBody>
                    <a:bodyPr/>
                    <a:lstStyle/>
                    <a:p>
                      <a:r>
                        <a:rPr lang="en-AU" dirty="0"/>
                        <a:t>2.4170</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846468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85750"/>
            <a:ext cx="8229600" cy="1143000"/>
          </a:xfrm>
        </p:spPr>
        <p:txBody>
          <a:bodyPr/>
          <a:lstStyle/>
          <a:p>
            <a:r>
              <a:rPr lang="en-AU" sz="6000" b="1" dirty="0">
                <a:solidFill>
                  <a:schemeClr val="bg1"/>
                </a:solidFill>
              </a:rPr>
              <a:t>Snell’s Law</a:t>
            </a:r>
            <a:endParaRPr lang="en-AU" b="1" dirty="0">
              <a:solidFill>
                <a:schemeClr val="bg1"/>
              </a:solidFill>
            </a:endParaRPr>
          </a:p>
        </p:txBody>
      </p:sp>
      <p:sp>
        <p:nvSpPr>
          <p:cNvPr id="5" name="Espace réservé du contenu 2"/>
          <p:cNvSpPr>
            <a:spLocks noGrp="1"/>
          </p:cNvSpPr>
          <p:nvPr>
            <p:ph idx="1"/>
          </p:nvPr>
        </p:nvSpPr>
        <p:spPr>
          <a:xfrm>
            <a:off x="107504" y="1432942"/>
            <a:ext cx="8856984" cy="5240610"/>
          </a:xfrm>
          <a:solidFill>
            <a:schemeClr val="bg1"/>
          </a:solidFill>
        </p:spPr>
        <p:txBody>
          <a:bodyPr/>
          <a:lstStyle/>
          <a:p>
            <a:r>
              <a:rPr lang="en-AU" sz="2800" dirty="0"/>
              <a:t>For a particular two mediums the ratio is the same.</a:t>
            </a:r>
          </a:p>
        </p:txBody>
      </p:sp>
      <p:sp>
        <p:nvSpPr>
          <p:cNvPr id="3" name="Rectangle 2"/>
          <p:cNvSpPr/>
          <p:nvPr/>
        </p:nvSpPr>
        <p:spPr>
          <a:xfrm>
            <a:off x="6670576" y="6525344"/>
            <a:ext cx="2016224" cy="332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2290576" y="1947461"/>
            <a:ext cx="5665799" cy="954107"/>
          </a:xfrm>
          <a:prstGeom prst="rect">
            <a:avLst/>
          </a:prstGeom>
          <a:solidFill>
            <a:schemeClr val="accent1">
              <a:lumMod val="20000"/>
              <a:lumOff val="80000"/>
            </a:schemeClr>
          </a:solidFill>
        </p:spPr>
        <p:txBody>
          <a:bodyPr wrap="square">
            <a:spAutoFit/>
          </a:bodyPr>
          <a:lstStyle/>
          <a:p>
            <a:pPr marL="0" indent="0">
              <a:buNone/>
            </a:pPr>
            <a:r>
              <a:rPr lang="en-AU" sz="2800" u="sng" dirty="0">
                <a:latin typeface="Cambria Math" panose="02040503050406030204" pitchFamily="18" charset="0"/>
                <a:ea typeface="Cambria Math" panose="02040503050406030204" pitchFamily="18" charset="0"/>
              </a:rPr>
              <a:t> sin </a:t>
            </a:r>
            <a:r>
              <a:rPr lang="en-AU" sz="2800" u="sng" dirty="0" err="1">
                <a:latin typeface="Cambria Math" panose="02040503050406030204" pitchFamily="18" charset="0"/>
                <a:ea typeface="Cambria Math" panose="02040503050406030204" pitchFamily="18" charset="0"/>
              </a:rPr>
              <a:t>i</a:t>
            </a:r>
            <a:r>
              <a:rPr lang="en-AU" sz="2800" u="sng" dirty="0">
                <a:latin typeface="Cambria Math" panose="02040503050406030204" pitchFamily="18" charset="0"/>
                <a:ea typeface="Cambria Math" panose="02040503050406030204" pitchFamily="18" charset="0"/>
              </a:rPr>
              <a:t>  </a:t>
            </a:r>
            <a:r>
              <a:rPr lang="en-AU" sz="2800" dirty="0">
                <a:latin typeface="Cambria Math" panose="02040503050406030204" pitchFamily="18" charset="0"/>
                <a:ea typeface="Cambria Math" panose="02040503050406030204" pitchFamily="18" charset="0"/>
              </a:rPr>
              <a:t> =  </a:t>
            </a:r>
            <a:r>
              <a:rPr lang="en-AU" sz="2800" u="sng" dirty="0">
                <a:latin typeface="Cambria Math" panose="02040503050406030204" pitchFamily="18" charset="0"/>
                <a:ea typeface="Cambria Math" panose="02040503050406030204" pitchFamily="18" charset="0"/>
              </a:rPr>
              <a:t> v</a:t>
            </a:r>
            <a:r>
              <a:rPr lang="en-AU" sz="2800" baseline="-25000" dirty="0">
                <a:latin typeface="Cambria Math" panose="02040503050406030204" pitchFamily="18" charset="0"/>
                <a:ea typeface="Cambria Math" panose="02040503050406030204" pitchFamily="18" charset="0"/>
              </a:rPr>
              <a:t>1</a:t>
            </a:r>
            <a:r>
              <a:rPr lang="en-AU" sz="2800" u="sng" dirty="0">
                <a:latin typeface="Cambria Math" panose="02040503050406030204" pitchFamily="18" charset="0"/>
                <a:ea typeface="Cambria Math" panose="02040503050406030204" pitchFamily="18" charset="0"/>
              </a:rPr>
              <a:t>  </a:t>
            </a:r>
            <a:r>
              <a:rPr lang="en-AU" sz="2800" dirty="0">
                <a:latin typeface="Cambria Math" panose="02040503050406030204" pitchFamily="18" charset="0"/>
                <a:ea typeface="Cambria Math" panose="02040503050406030204" pitchFamily="18" charset="0"/>
              </a:rPr>
              <a:t>  =  </a:t>
            </a:r>
            <a:r>
              <a:rPr lang="en-AU" sz="2800" u="sng" dirty="0">
                <a:latin typeface="Cambria Math" panose="02040503050406030204" pitchFamily="18" charset="0"/>
                <a:ea typeface="Cambria Math" panose="02040503050406030204" pitchFamily="18" charset="0"/>
              </a:rPr>
              <a:t> </a:t>
            </a:r>
            <a:r>
              <a:rPr lang="el-GR" sz="2800" u="sng" dirty="0">
                <a:latin typeface="Cambria Math" panose="02040503050406030204" pitchFamily="18" charset="0"/>
                <a:ea typeface="Cambria Math" panose="02040503050406030204" pitchFamily="18" charset="0"/>
              </a:rPr>
              <a:t>λ</a:t>
            </a:r>
            <a:r>
              <a:rPr lang="en-AU" sz="2800" baseline="-25000" dirty="0">
                <a:latin typeface="Cambria Math" panose="02040503050406030204" pitchFamily="18" charset="0"/>
                <a:ea typeface="Cambria Math" panose="02040503050406030204" pitchFamily="18" charset="0"/>
              </a:rPr>
              <a:t>1</a:t>
            </a:r>
            <a:r>
              <a:rPr lang="en-AU" sz="2800" u="sng" dirty="0">
                <a:latin typeface="Cambria Math" panose="02040503050406030204" pitchFamily="18" charset="0"/>
                <a:ea typeface="Cambria Math" panose="02040503050406030204" pitchFamily="18" charset="0"/>
              </a:rPr>
              <a:t>  </a:t>
            </a:r>
            <a:r>
              <a:rPr lang="en-AU" sz="2800" dirty="0">
                <a:latin typeface="Cambria Math" panose="02040503050406030204" pitchFamily="18" charset="0"/>
                <a:ea typeface="Cambria Math" panose="02040503050406030204" pitchFamily="18" charset="0"/>
              </a:rPr>
              <a:t> = constant (n)</a:t>
            </a:r>
            <a:endParaRPr lang="en-AU" sz="2800" dirty="0">
              <a:solidFill>
                <a:schemeClr val="accent1">
                  <a:lumMod val="20000"/>
                  <a:lumOff val="80000"/>
                </a:schemeClr>
              </a:solidFill>
              <a:latin typeface="Cambria Math" panose="02040503050406030204" pitchFamily="18" charset="0"/>
              <a:ea typeface="Cambria Math" panose="02040503050406030204" pitchFamily="18" charset="0"/>
            </a:endParaRPr>
          </a:p>
          <a:p>
            <a:pPr marL="0" indent="0">
              <a:buNone/>
            </a:pPr>
            <a:r>
              <a:rPr lang="en-AU" sz="2800" dirty="0">
                <a:latin typeface="Cambria Math" panose="02040503050406030204" pitchFamily="18" charset="0"/>
                <a:ea typeface="Cambria Math" panose="02040503050406030204" pitchFamily="18" charset="0"/>
              </a:rPr>
              <a:t> sin r         v</a:t>
            </a:r>
            <a:r>
              <a:rPr lang="en-AU" sz="2800" baseline="-25000" dirty="0">
                <a:latin typeface="Cambria Math" panose="02040503050406030204" pitchFamily="18" charset="0"/>
                <a:ea typeface="Cambria Math" panose="02040503050406030204" pitchFamily="18" charset="0"/>
              </a:rPr>
              <a:t>2</a:t>
            </a:r>
            <a:r>
              <a:rPr lang="en-AU" sz="2800" dirty="0">
                <a:latin typeface="Cambria Math" panose="02040503050406030204" pitchFamily="18" charset="0"/>
                <a:ea typeface="Cambria Math" panose="02040503050406030204" pitchFamily="18" charset="0"/>
              </a:rPr>
              <a:t>         </a:t>
            </a:r>
            <a:r>
              <a:rPr lang="el-GR" sz="2800" dirty="0">
                <a:latin typeface="Cambria Math" panose="02040503050406030204" pitchFamily="18" charset="0"/>
                <a:ea typeface="Cambria Math" panose="02040503050406030204" pitchFamily="18" charset="0"/>
              </a:rPr>
              <a:t>λ</a:t>
            </a:r>
            <a:r>
              <a:rPr lang="en-AU" sz="2800" baseline="-25000" dirty="0">
                <a:latin typeface="Cambria Math" panose="02040503050406030204" pitchFamily="18" charset="0"/>
                <a:ea typeface="Cambria Math" panose="02040503050406030204" pitchFamily="18" charset="0"/>
              </a:rPr>
              <a:t>2</a:t>
            </a:r>
            <a:endParaRPr lang="en-AU" sz="2800" baseline="-25000" dirty="0">
              <a:latin typeface="+mn-lt"/>
            </a:endParaRPr>
          </a:p>
        </p:txBody>
      </p:sp>
      <p:graphicFrame>
        <p:nvGraphicFramePr>
          <p:cNvPr id="7" name="Table 6"/>
          <p:cNvGraphicFramePr>
            <a:graphicFrameLocks noGrp="1"/>
          </p:cNvGraphicFramePr>
          <p:nvPr>
            <p:extLst>
              <p:ext uri="{D42A27DB-BD31-4B8C-83A1-F6EECF244321}">
                <p14:modId xmlns:p14="http://schemas.microsoft.com/office/powerpoint/2010/main" val="235450663"/>
              </p:ext>
            </p:extLst>
          </p:nvPr>
        </p:nvGraphicFramePr>
        <p:xfrm>
          <a:off x="158945" y="3212976"/>
          <a:ext cx="5133135" cy="2595880"/>
        </p:xfrm>
        <a:graphic>
          <a:graphicData uri="http://schemas.openxmlformats.org/drawingml/2006/table">
            <a:tbl>
              <a:tblPr firstRow="1" bandRow="1">
                <a:tableStyleId>{5C22544A-7EE6-4342-B048-85BDC9FD1C3A}</a:tableStyleId>
              </a:tblPr>
              <a:tblGrid>
                <a:gridCol w="956671">
                  <a:extLst>
                    <a:ext uri="{9D8B030D-6E8A-4147-A177-3AD203B41FA5}">
                      <a16:colId xmlns:a16="http://schemas.microsoft.com/office/drawing/2014/main" val="20000"/>
                    </a:ext>
                  </a:extLst>
                </a:gridCol>
                <a:gridCol w="1152128">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gridCol w="1152128">
                  <a:extLst>
                    <a:ext uri="{9D8B030D-6E8A-4147-A177-3AD203B41FA5}">
                      <a16:colId xmlns:a16="http://schemas.microsoft.com/office/drawing/2014/main" val="20004"/>
                    </a:ext>
                  </a:extLst>
                </a:gridCol>
              </a:tblGrid>
              <a:tr h="370840">
                <a:tc>
                  <a:txBody>
                    <a:bodyPr/>
                    <a:lstStyle/>
                    <a:p>
                      <a:pPr algn="ctr"/>
                      <a:r>
                        <a:rPr lang="en-AU" dirty="0" err="1">
                          <a:solidFill>
                            <a:schemeClr val="tx1"/>
                          </a:solidFill>
                        </a:rPr>
                        <a:t>i</a:t>
                      </a:r>
                      <a:endParaRPr lang="en-AU" dirty="0">
                        <a:solidFill>
                          <a:schemeClr val="tx1"/>
                        </a:solidFill>
                      </a:endParaRPr>
                    </a:p>
                  </a:txBody>
                  <a:tcPr/>
                </a:tc>
                <a:tc>
                  <a:txBody>
                    <a:bodyPr/>
                    <a:lstStyle/>
                    <a:p>
                      <a:pPr algn="ctr"/>
                      <a:r>
                        <a:rPr lang="en-AU" dirty="0">
                          <a:solidFill>
                            <a:schemeClr val="tx1"/>
                          </a:solidFill>
                        </a:rPr>
                        <a:t>sin</a:t>
                      </a:r>
                      <a:r>
                        <a:rPr lang="en-AU" baseline="0" dirty="0">
                          <a:solidFill>
                            <a:schemeClr val="tx1"/>
                          </a:solidFill>
                        </a:rPr>
                        <a:t> </a:t>
                      </a:r>
                      <a:r>
                        <a:rPr lang="en-AU" baseline="0" dirty="0" err="1">
                          <a:solidFill>
                            <a:schemeClr val="tx1"/>
                          </a:solidFill>
                        </a:rPr>
                        <a:t>i</a:t>
                      </a:r>
                      <a:endParaRPr lang="en-AU" dirty="0">
                        <a:solidFill>
                          <a:schemeClr val="tx1"/>
                        </a:solidFill>
                      </a:endParaRPr>
                    </a:p>
                  </a:txBody>
                  <a:tcPr/>
                </a:tc>
                <a:tc>
                  <a:txBody>
                    <a:bodyPr/>
                    <a:lstStyle/>
                    <a:p>
                      <a:pPr algn="ctr"/>
                      <a:r>
                        <a:rPr lang="en-AU" dirty="0">
                          <a:solidFill>
                            <a:schemeClr val="tx1"/>
                          </a:solidFill>
                        </a:rPr>
                        <a:t>r</a:t>
                      </a:r>
                    </a:p>
                  </a:txBody>
                  <a:tcPr/>
                </a:tc>
                <a:tc>
                  <a:txBody>
                    <a:bodyPr/>
                    <a:lstStyle/>
                    <a:p>
                      <a:pPr algn="ctr"/>
                      <a:r>
                        <a:rPr lang="en-AU" dirty="0">
                          <a:solidFill>
                            <a:schemeClr val="tx1"/>
                          </a:solidFill>
                        </a:rPr>
                        <a:t>sin r</a:t>
                      </a:r>
                    </a:p>
                  </a:txBody>
                  <a:tcPr/>
                </a:tc>
                <a:tc>
                  <a:txBody>
                    <a:bodyPr/>
                    <a:lstStyle/>
                    <a:p>
                      <a:pPr algn="ctr"/>
                      <a:r>
                        <a:rPr lang="en-AU" dirty="0">
                          <a:solidFill>
                            <a:schemeClr val="tx1"/>
                          </a:solidFill>
                        </a:rPr>
                        <a:t>sin </a:t>
                      </a:r>
                      <a:r>
                        <a:rPr lang="en-AU" dirty="0" err="1">
                          <a:solidFill>
                            <a:schemeClr val="tx1"/>
                          </a:solidFill>
                        </a:rPr>
                        <a:t>i</a:t>
                      </a:r>
                      <a:r>
                        <a:rPr lang="en-AU" dirty="0">
                          <a:solidFill>
                            <a:schemeClr val="tx1"/>
                          </a:solidFill>
                        </a:rPr>
                        <a:t> /sin r</a:t>
                      </a:r>
                    </a:p>
                  </a:txBody>
                  <a:tcPr/>
                </a:tc>
                <a:extLst>
                  <a:ext uri="{0D108BD9-81ED-4DB2-BD59-A6C34878D82A}">
                    <a16:rowId xmlns:a16="http://schemas.microsoft.com/office/drawing/2014/main" val="10000"/>
                  </a:ext>
                </a:extLst>
              </a:tr>
              <a:tr h="370840">
                <a:tc>
                  <a:txBody>
                    <a:bodyPr/>
                    <a:lstStyle/>
                    <a:p>
                      <a:pPr algn="ctr"/>
                      <a:r>
                        <a:rPr lang="en-AU" dirty="0"/>
                        <a:t>20</a:t>
                      </a:r>
                    </a:p>
                  </a:txBody>
                  <a:tcPr/>
                </a:tc>
                <a:tc>
                  <a:txBody>
                    <a:bodyPr/>
                    <a:lstStyle/>
                    <a:p>
                      <a:pPr algn="ctr"/>
                      <a:r>
                        <a:rPr lang="en-AU" dirty="0"/>
                        <a:t>0.34202</a:t>
                      </a:r>
                    </a:p>
                  </a:txBody>
                  <a:tcPr/>
                </a:tc>
                <a:tc>
                  <a:txBody>
                    <a:bodyPr/>
                    <a:lstStyle/>
                    <a:p>
                      <a:pPr algn="ctr"/>
                      <a:r>
                        <a:rPr lang="en-AU" dirty="0"/>
                        <a:t>27</a:t>
                      </a:r>
                    </a:p>
                  </a:txBody>
                  <a:tcPr/>
                </a:tc>
                <a:tc>
                  <a:txBody>
                    <a:bodyPr/>
                    <a:lstStyle/>
                    <a:p>
                      <a:pPr algn="ctr"/>
                      <a:r>
                        <a:rPr lang="en-AU" dirty="0"/>
                        <a:t>0.45399</a:t>
                      </a:r>
                    </a:p>
                  </a:txBody>
                  <a:tcPr/>
                </a:tc>
                <a:tc>
                  <a:txBody>
                    <a:bodyPr/>
                    <a:lstStyle/>
                    <a:p>
                      <a:pPr algn="ctr"/>
                      <a:r>
                        <a:rPr lang="en-AU" dirty="0"/>
                        <a:t>0.75336</a:t>
                      </a:r>
                    </a:p>
                  </a:txBody>
                  <a:tcPr/>
                </a:tc>
                <a:extLst>
                  <a:ext uri="{0D108BD9-81ED-4DB2-BD59-A6C34878D82A}">
                    <a16:rowId xmlns:a16="http://schemas.microsoft.com/office/drawing/2014/main" val="10001"/>
                  </a:ext>
                </a:extLst>
              </a:tr>
              <a:tr h="370840">
                <a:tc>
                  <a:txBody>
                    <a:bodyPr/>
                    <a:lstStyle/>
                    <a:p>
                      <a:pPr algn="ctr"/>
                      <a:r>
                        <a:rPr lang="en-AU" dirty="0"/>
                        <a:t>30</a:t>
                      </a:r>
                    </a:p>
                  </a:txBody>
                  <a:tcPr/>
                </a:tc>
                <a:tc>
                  <a:txBody>
                    <a:bodyPr/>
                    <a:lstStyle/>
                    <a:p>
                      <a:pPr algn="ctr"/>
                      <a:r>
                        <a:rPr lang="en-AU" dirty="0"/>
                        <a:t>0.5</a:t>
                      </a:r>
                    </a:p>
                  </a:txBody>
                  <a:tcPr/>
                </a:tc>
                <a:tc>
                  <a:txBody>
                    <a:bodyPr/>
                    <a:lstStyle/>
                    <a:p>
                      <a:pPr algn="ctr"/>
                      <a:r>
                        <a:rPr lang="en-AU" dirty="0"/>
                        <a:t>41.7</a:t>
                      </a:r>
                    </a:p>
                  </a:txBody>
                  <a:tcPr/>
                </a:tc>
                <a:tc>
                  <a:txBody>
                    <a:bodyPr/>
                    <a:lstStyle/>
                    <a:p>
                      <a:pPr algn="ctr"/>
                      <a:r>
                        <a:rPr lang="en-AU" dirty="0"/>
                        <a:t>0.66523</a:t>
                      </a:r>
                    </a:p>
                  </a:txBody>
                  <a:tcPr/>
                </a:tc>
                <a:tc>
                  <a:txBody>
                    <a:bodyPr/>
                    <a:lstStyle/>
                    <a:p>
                      <a:pPr algn="ctr"/>
                      <a:r>
                        <a:rPr lang="en-AU" dirty="0"/>
                        <a:t>0.75162</a:t>
                      </a:r>
                    </a:p>
                  </a:txBody>
                  <a:tcPr/>
                </a:tc>
                <a:extLst>
                  <a:ext uri="{0D108BD9-81ED-4DB2-BD59-A6C34878D82A}">
                    <a16:rowId xmlns:a16="http://schemas.microsoft.com/office/drawing/2014/main" val="10002"/>
                  </a:ext>
                </a:extLst>
              </a:tr>
              <a:tr h="370840">
                <a:tc>
                  <a:txBody>
                    <a:bodyPr/>
                    <a:lstStyle/>
                    <a:p>
                      <a:pPr algn="ctr"/>
                      <a:r>
                        <a:rPr lang="en-AU" dirty="0"/>
                        <a:t>40</a:t>
                      </a:r>
                    </a:p>
                  </a:txBody>
                  <a:tcPr/>
                </a:tc>
                <a:tc>
                  <a:txBody>
                    <a:bodyPr/>
                    <a:lstStyle/>
                    <a:p>
                      <a:pPr algn="ctr"/>
                      <a:r>
                        <a:rPr lang="en-AU" dirty="0"/>
                        <a:t>0.64279</a:t>
                      </a:r>
                    </a:p>
                  </a:txBody>
                  <a:tcPr/>
                </a:tc>
                <a:tc>
                  <a:txBody>
                    <a:bodyPr/>
                    <a:lstStyle/>
                    <a:p>
                      <a:pPr algn="ctr"/>
                      <a:r>
                        <a:rPr lang="en-AU" dirty="0"/>
                        <a:t>58.8</a:t>
                      </a:r>
                    </a:p>
                  </a:txBody>
                  <a:tcPr/>
                </a:tc>
                <a:tc>
                  <a:txBody>
                    <a:bodyPr/>
                    <a:lstStyle/>
                    <a:p>
                      <a:pPr algn="ctr"/>
                      <a:r>
                        <a:rPr lang="en-AU" dirty="0"/>
                        <a:t>0.85536</a:t>
                      </a:r>
                    </a:p>
                  </a:txBody>
                  <a:tcPr/>
                </a:tc>
                <a:tc>
                  <a:txBody>
                    <a:bodyPr/>
                    <a:lstStyle/>
                    <a:p>
                      <a:pPr algn="ctr"/>
                      <a:r>
                        <a:rPr lang="en-AU" dirty="0"/>
                        <a:t>0.75148</a:t>
                      </a:r>
                    </a:p>
                  </a:txBody>
                  <a:tcPr/>
                </a:tc>
                <a:extLst>
                  <a:ext uri="{0D108BD9-81ED-4DB2-BD59-A6C34878D82A}">
                    <a16:rowId xmlns:a16="http://schemas.microsoft.com/office/drawing/2014/main" val="10003"/>
                  </a:ext>
                </a:extLst>
              </a:tr>
              <a:tr h="370840">
                <a:tc>
                  <a:txBody>
                    <a:bodyPr/>
                    <a:lstStyle/>
                    <a:p>
                      <a:pPr algn="ctr"/>
                      <a:r>
                        <a:rPr lang="en-AU" dirty="0"/>
                        <a:t>48</a:t>
                      </a:r>
                    </a:p>
                  </a:txBody>
                  <a:tcPr/>
                </a:tc>
                <a:tc>
                  <a:txBody>
                    <a:bodyPr/>
                    <a:lstStyle/>
                    <a:p>
                      <a:pPr algn="ctr"/>
                      <a:r>
                        <a:rPr lang="en-AU" dirty="0"/>
                        <a:t>0.74314</a:t>
                      </a:r>
                    </a:p>
                  </a:txBody>
                  <a:tcPr/>
                </a:tc>
                <a:tc>
                  <a:txBody>
                    <a:bodyPr/>
                    <a:lstStyle/>
                    <a:p>
                      <a:pPr algn="ctr"/>
                      <a:r>
                        <a:rPr lang="en-AU" dirty="0"/>
                        <a:t>81.3</a:t>
                      </a:r>
                    </a:p>
                  </a:txBody>
                  <a:tcPr/>
                </a:tc>
                <a:tc>
                  <a:txBody>
                    <a:bodyPr/>
                    <a:lstStyle/>
                    <a:p>
                      <a:pPr algn="ctr"/>
                      <a:r>
                        <a:rPr lang="en-AU" dirty="0"/>
                        <a:t>0.98849</a:t>
                      </a:r>
                    </a:p>
                  </a:txBody>
                  <a:tcPr/>
                </a:tc>
                <a:tc>
                  <a:txBody>
                    <a:bodyPr/>
                    <a:lstStyle/>
                    <a:p>
                      <a:pPr algn="ctr"/>
                      <a:r>
                        <a:rPr lang="en-AU" dirty="0"/>
                        <a:t>0.75179</a:t>
                      </a:r>
                    </a:p>
                  </a:txBody>
                  <a:tcPr/>
                </a:tc>
                <a:extLst>
                  <a:ext uri="{0D108BD9-81ED-4DB2-BD59-A6C34878D82A}">
                    <a16:rowId xmlns:a16="http://schemas.microsoft.com/office/drawing/2014/main" val="10004"/>
                  </a:ext>
                </a:extLst>
              </a:tr>
              <a:tr h="370840">
                <a:tc>
                  <a:txBody>
                    <a:bodyPr/>
                    <a:lstStyle/>
                    <a:p>
                      <a:pPr algn="ctr"/>
                      <a:r>
                        <a:rPr lang="en-AU" dirty="0"/>
                        <a:t>48.75</a:t>
                      </a:r>
                    </a:p>
                  </a:txBody>
                  <a:tcPr/>
                </a:tc>
                <a:tc>
                  <a:txBody>
                    <a:bodyPr/>
                    <a:lstStyle/>
                    <a:p>
                      <a:pPr algn="ctr"/>
                      <a:r>
                        <a:rPr lang="en-AU" dirty="0"/>
                        <a:t>0.75184</a:t>
                      </a:r>
                    </a:p>
                  </a:txBody>
                  <a:tcPr/>
                </a:tc>
                <a:tc>
                  <a:txBody>
                    <a:bodyPr/>
                    <a:lstStyle/>
                    <a:p>
                      <a:pPr algn="ctr"/>
                      <a:r>
                        <a:rPr lang="en-AU" dirty="0"/>
                        <a:t>90</a:t>
                      </a:r>
                    </a:p>
                  </a:txBody>
                  <a:tcPr/>
                </a:tc>
                <a:tc>
                  <a:txBody>
                    <a:bodyPr/>
                    <a:lstStyle/>
                    <a:p>
                      <a:pPr algn="ctr"/>
                      <a:r>
                        <a:rPr lang="en-AU" dirty="0"/>
                        <a:t>1</a:t>
                      </a:r>
                    </a:p>
                  </a:txBody>
                  <a:tcPr/>
                </a:tc>
                <a:tc>
                  <a:txBody>
                    <a:bodyPr/>
                    <a:lstStyle/>
                    <a:p>
                      <a:pPr algn="ctr"/>
                      <a:r>
                        <a:rPr lang="en-AU" dirty="0"/>
                        <a:t>0.75184</a:t>
                      </a:r>
                    </a:p>
                  </a:txBody>
                  <a:tcPr/>
                </a:tc>
                <a:extLst>
                  <a:ext uri="{0D108BD9-81ED-4DB2-BD59-A6C34878D82A}">
                    <a16:rowId xmlns:a16="http://schemas.microsoft.com/office/drawing/2014/main" val="10005"/>
                  </a:ext>
                </a:extLst>
              </a:tr>
              <a:tr h="370840">
                <a:tc>
                  <a:txBody>
                    <a:bodyPr/>
                    <a:lstStyle/>
                    <a:p>
                      <a:pPr algn="ctr"/>
                      <a:r>
                        <a:rPr lang="en-AU" dirty="0"/>
                        <a:t>50</a:t>
                      </a:r>
                    </a:p>
                  </a:txBody>
                  <a:tcPr/>
                </a:tc>
                <a:tc>
                  <a:txBody>
                    <a:bodyPr/>
                    <a:lstStyle/>
                    <a:p>
                      <a:pPr algn="ctr"/>
                      <a:r>
                        <a:rPr lang="en-AU" dirty="0"/>
                        <a:t>0.76604</a:t>
                      </a:r>
                    </a:p>
                  </a:txBody>
                  <a:tcPr/>
                </a:tc>
                <a:tc>
                  <a:txBody>
                    <a:bodyPr/>
                    <a:lstStyle/>
                    <a:p>
                      <a:pPr algn="ctr"/>
                      <a:r>
                        <a:rPr lang="en-AU" dirty="0"/>
                        <a:t>0</a:t>
                      </a:r>
                    </a:p>
                  </a:txBody>
                  <a:tcPr/>
                </a:tc>
                <a:tc>
                  <a:txBody>
                    <a:bodyPr/>
                    <a:lstStyle/>
                    <a:p>
                      <a:pPr algn="ctr"/>
                      <a:r>
                        <a:rPr lang="en-AU" dirty="0"/>
                        <a:t>0</a:t>
                      </a:r>
                    </a:p>
                  </a:txBody>
                  <a:tcPr/>
                </a:tc>
                <a:tc>
                  <a:txBody>
                    <a:bodyPr/>
                    <a:lstStyle/>
                    <a:p>
                      <a:pPr algn="ctr"/>
                      <a:r>
                        <a:rPr lang="en-AU" dirty="0"/>
                        <a:t>und</a:t>
                      </a:r>
                    </a:p>
                  </a:txBody>
                  <a:tcPr/>
                </a:tc>
                <a:extLst>
                  <a:ext uri="{0D108BD9-81ED-4DB2-BD59-A6C34878D82A}">
                    <a16:rowId xmlns:a16="http://schemas.microsoft.com/office/drawing/2014/main" val="10006"/>
                  </a:ext>
                </a:extLst>
              </a:tr>
            </a:tbl>
          </a:graphicData>
        </a:graphic>
      </p:graphicFrame>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095" y="3426310"/>
            <a:ext cx="3702719" cy="3354082"/>
          </a:xfrm>
          <a:prstGeom prst="rect">
            <a:avLst/>
          </a:prstGeom>
        </p:spPr>
      </p:pic>
      <p:sp>
        <p:nvSpPr>
          <p:cNvPr id="2" name="TextBox 1"/>
          <p:cNvSpPr txBox="1"/>
          <p:nvPr/>
        </p:nvSpPr>
        <p:spPr>
          <a:xfrm>
            <a:off x="7020271" y="4216996"/>
            <a:ext cx="936104" cy="469359"/>
          </a:xfrm>
          <a:prstGeom prst="rect">
            <a:avLst/>
          </a:prstGeom>
          <a:noFill/>
        </p:spPr>
        <p:txBody>
          <a:bodyPr wrap="square" rtlCol="0">
            <a:spAutoFit/>
          </a:bodyPr>
          <a:lstStyle/>
          <a:p>
            <a:r>
              <a:rPr lang="en-AU" sz="1050" b="1" dirty="0">
                <a:latin typeface="Arial Narrow" panose="020B0606020202030204" pitchFamily="34" charset="0"/>
                <a:cs typeface="Arial" panose="020B0604020202020204" pitchFamily="34" charset="0"/>
              </a:rPr>
              <a:t>Angle of Incidence, </a:t>
            </a:r>
            <a:r>
              <a:rPr lang="en-AU" sz="1400" b="1" i="1" dirty="0" err="1">
                <a:latin typeface="Times New Roman" panose="02020603050405020304" pitchFamily="18" charset="0"/>
                <a:cs typeface="Times New Roman" panose="02020603050405020304" pitchFamily="18" charset="0"/>
              </a:rPr>
              <a:t>i</a:t>
            </a:r>
            <a:endParaRPr lang="en-AU" sz="1050" b="1" i="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7020271" y="6129562"/>
            <a:ext cx="936104" cy="469359"/>
          </a:xfrm>
          <a:prstGeom prst="rect">
            <a:avLst/>
          </a:prstGeom>
          <a:noFill/>
        </p:spPr>
        <p:txBody>
          <a:bodyPr wrap="square" rtlCol="0">
            <a:spAutoFit/>
          </a:bodyPr>
          <a:lstStyle/>
          <a:p>
            <a:r>
              <a:rPr lang="en-AU" sz="1050" b="1" dirty="0">
                <a:latin typeface="Arial Narrow" panose="020B0606020202030204" pitchFamily="34" charset="0"/>
                <a:cs typeface="Arial" panose="020B0604020202020204" pitchFamily="34" charset="0"/>
              </a:rPr>
              <a:t>Angle of Refraction, </a:t>
            </a:r>
            <a:r>
              <a:rPr lang="en-AU" sz="1400" b="1" i="1" dirty="0">
                <a:latin typeface="Times New Roman" panose="02020603050405020304" pitchFamily="18" charset="0"/>
                <a:cs typeface="Times New Roman" panose="02020603050405020304" pitchFamily="18" charset="0"/>
              </a:rPr>
              <a:t>r</a:t>
            </a:r>
          </a:p>
        </p:txBody>
      </p:sp>
      <p:sp>
        <p:nvSpPr>
          <p:cNvPr id="8" name="TextBox 7"/>
          <p:cNvSpPr txBox="1"/>
          <p:nvPr/>
        </p:nvSpPr>
        <p:spPr>
          <a:xfrm>
            <a:off x="5652120" y="5436495"/>
            <a:ext cx="1411565" cy="307777"/>
          </a:xfrm>
          <a:prstGeom prst="rect">
            <a:avLst/>
          </a:prstGeom>
          <a:solidFill>
            <a:schemeClr val="bg1"/>
          </a:solidFill>
        </p:spPr>
        <p:txBody>
          <a:bodyPr wrap="square" rtlCol="0">
            <a:spAutoFit/>
          </a:bodyPr>
          <a:lstStyle/>
          <a:p>
            <a:r>
              <a:rPr lang="en-AU" sz="1050" b="1" dirty="0">
                <a:latin typeface="Arial Narrow" panose="020B0606020202030204" pitchFamily="34" charset="0"/>
                <a:cs typeface="Arial" panose="020B0604020202020204" pitchFamily="34" charset="0"/>
              </a:rPr>
              <a:t>Index of Refraction, </a:t>
            </a:r>
            <a:r>
              <a:rPr lang="en-AU" sz="1400" b="1" i="1" dirty="0">
                <a:latin typeface="Times New Roman" panose="02020603050405020304" pitchFamily="18" charset="0"/>
                <a:cs typeface="Times New Roman" panose="02020603050405020304" pitchFamily="18" charset="0"/>
              </a:rPr>
              <a:t>n</a:t>
            </a:r>
            <a:r>
              <a:rPr lang="en-AU" sz="1400" b="1" i="1" baseline="-25000" dirty="0">
                <a:latin typeface="Times New Roman" panose="02020603050405020304" pitchFamily="18" charset="0"/>
                <a:cs typeface="Times New Roman" panose="02020603050405020304" pitchFamily="18" charset="0"/>
              </a:rPr>
              <a:t>2</a:t>
            </a:r>
          </a:p>
        </p:txBody>
      </p:sp>
      <p:sp>
        <p:nvSpPr>
          <p:cNvPr id="9" name="TextBox 8"/>
          <p:cNvSpPr txBox="1"/>
          <p:nvPr/>
        </p:nvSpPr>
        <p:spPr>
          <a:xfrm>
            <a:off x="5652120" y="4442394"/>
            <a:ext cx="1018456" cy="469359"/>
          </a:xfrm>
          <a:prstGeom prst="rect">
            <a:avLst/>
          </a:prstGeom>
          <a:noFill/>
        </p:spPr>
        <p:txBody>
          <a:bodyPr wrap="square" rtlCol="0">
            <a:spAutoFit/>
          </a:bodyPr>
          <a:lstStyle/>
          <a:p>
            <a:r>
              <a:rPr lang="en-AU" sz="1050" b="1" dirty="0">
                <a:latin typeface="Arial Narrow" panose="020B0606020202030204" pitchFamily="34" charset="0"/>
                <a:cs typeface="Arial" panose="020B0604020202020204" pitchFamily="34" charset="0"/>
              </a:rPr>
              <a:t>Index of Refraction, </a:t>
            </a:r>
            <a:r>
              <a:rPr lang="en-AU" sz="1400" b="1" i="1" dirty="0">
                <a:latin typeface="Times New Roman" panose="02020603050405020304" pitchFamily="18" charset="0"/>
                <a:cs typeface="Times New Roman" panose="02020603050405020304" pitchFamily="18" charset="0"/>
              </a:rPr>
              <a:t>n</a:t>
            </a:r>
            <a:r>
              <a:rPr lang="en-AU" sz="1400" b="1" i="1" baseline="-25000" dirty="0">
                <a:latin typeface="Times New Roman" panose="02020603050405020304" pitchFamily="18" charset="0"/>
                <a:cs typeface="Times New Roman" panose="02020603050405020304" pitchFamily="18" charset="0"/>
              </a:rPr>
              <a:t>1</a:t>
            </a:r>
          </a:p>
        </p:txBody>
      </p:sp>
      <p:graphicFrame>
        <p:nvGraphicFramePr>
          <p:cNvPr id="12" name="Table 11"/>
          <p:cNvGraphicFramePr>
            <a:graphicFrameLocks noGrp="1"/>
          </p:cNvGraphicFramePr>
          <p:nvPr>
            <p:extLst>
              <p:ext uri="{D42A27DB-BD31-4B8C-83A1-F6EECF244321}">
                <p14:modId xmlns:p14="http://schemas.microsoft.com/office/powerpoint/2010/main" val="94899292"/>
              </p:ext>
            </p:extLst>
          </p:nvPr>
        </p:nvGraphicFramePr>
        <p:xfrm>
          <a:off x="167898" y="3212976"/>
          <a:ext cx="5124182" cy="2585720"/>
        </p:xfrm>
        <a:graphic>
          <a:graphicData uri="http://schemas.openxmlformats.org/drawingml/2006/table">
            <a:tbl>
              <a:tblPr firstRow="1" bandRow="1">
                <a:tableStyleId>{5C22544A-7EE6-4342-B048-85BDC9FD1C3A}</a:tableStyleId>
              </a:tblPr>
              <a:tblGrid>
                <a:gridCol w="947718">
                  <a:extLst>
                    <a:ext uri="{9D8B030D-6E8A-4147-A177-3AD203B41FA5}">
                      <a16:colId xmlns:a16="http://schemas.microsoft.com/office/drawing/2014/main" val="20000"/>
                    </a:ext>
                  </a:extLst>
                </a:gridCol>
                <a:gridCol w="1152128">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gridCol w="1152128">
                  <a:extLst>
                    <a:ext uri="{9D8B030D-6E8A-4147-A177-3AD203B41FA5}">
                      <a16:colId xmlns:a16="http://schemas.microsoft.com/office/drawing/2014/main" val="20004"/>
                    </a:ext>
                  </a:extLst>
                </a:gridCol>
              </a:tblGrid>
              <a:tr h="370840">
                <a:tc>
                  <a:txBody>
                    <a:bodyPr/>
                    <a:lstStyle/>
                    <a:p>
                      <a:endParaRPr lang="en-AU" dirty="0"/>
                    </a:p>
                  </a:txBody>
                  <a:tcPr>
                    <a:noFill/>
                  </a:tcPr>
                </a:tc>
                <a:tc>
                  <a:txBody>
                    <a:bodyPr/>
                    <a:lstStyle/>
                    <a:p>
                      <a:endParaRPr lang="en-AU" dirty="0"/>
                    </a:p>
                  </a:txBody>
                  <a:tcPr>
                    <a:noFill/>
                  </a:tcPr>
                </a:tc>
                <a:tc>
                  <a:txBody>
                    <a:bodyPr/>
                    <a:lstStyle/>
                    <a:p>
                      <a:endParaRPr lang="en-AU" dirty="0"/>
                    </a:p>
                  </a:txBody>
                  <a:tcPr>
                    <a:noFill/>
                  </a:tcPr>
                </a:tc>
                <a:tc>
                  <a:txBody>
                    <a:bodyPr/>
                    <a:lstStyle/>
                    <a:p>
                      <a:endParaRPr lang="en-AU" dirty="0"/>
                    </a:p>
                  </a:txBody>
                  <a:tcPr>
                    <a:noFill/>
                  </a:tcPr>
                </a:tc>
                <a:tc>
                  <a:txBody>
                    <a:bodyPr/>
                    <a:lstStyle/>
                    <a:p>
                      <a:endParaRPr lang="en-AU" dirty="0"/>
                    </a:p>
                  </a:txBody>
                  <a:tcPr>
                    <a:noFill/>
                  </a:tcPr>
                </a:tc>
                <a:extLst>
                  <a:ext uri="{0D108BD9-81ED-4DB2-BD59-A6C34878D82A}">
                    <a16:rowId xmlns:a16="http://schemas.microsoft.com/office/drawing/2014/main" val="10000"/>
                  </a:ext>
                </a:extLst>
              </a:tr>
              <a:tr h="370840">
                <a:tc>
                  <a:txBody>
                    <a:bodyPr/>
                    <a:lstStyle/>
                    <a:p>
                      <a:endParaRPr lang="en-AU" dirty="0"/>
                    </a:p>
                  </a:txBody>
                  <a:tcPr/>
                </a:tc>
                <a:tc>
                  <a:txBody>
                    <a:bodyPr/>
                    <a:lstStyle/>
                    <a:p>
                      <a:endParaRPr lang="en-AU" dirty="0"/>
                    </a:p>
                  </a:txBody>
                  <a:tcPr/>
                </a:tc>
                <a:tc>
                  <a:txBody>
                    <a:bodyPr/>
                    <a:lstStyle/>
                    <a:p>
                      <a:endParaRPr lang="en-AU" dirty="0"/>
                    </a:p>
                  </a:txBody>
                  <a:tcPr/>
                </a:tc>
                <a:tc>
                  <a:txBody>
                    <a:bodyPr/>
                    <a:lstStyle/>
                    <a:p>
                      <a:endParaRPr lang="en-AU" dirty="0"/>
                    </a:p>
                  </a:txBody>
                  <a:tcPr/>
                </a:tc>
                <a:tc>
                  <a:txBody>
                    <a:bodyPr/>
                    <a:lstStyle/>
                    <a:p>
                      <a:endParaRPr lang="en-AU" dirty="0"/>
                    </a:p>
                  </a:txBody>
                  <a:tcPr/>
                </a:tc>
                <a:extLst>
                  <a:ext uri="{0D108BD9-81ED-4DB2-BD59-A6C34878D82A}">
                    <a16:rowId xmlns:a16="http://schemas.microsoft.com/office/drawing/2014/main" val="10001"/>
                  </a:ext>
                </a:extLst>
              </a:tr>
              <a:tr h="370840">
                <a:tc>
                  <a:txBody>
                    <a:bodyPr/>
                    <a:lstStyle/>
                    <a:p>
                      <a:endParaRPr lang="en-AU" dirty="0"/>
                    </a:p>
                  </a:txBody>
                  <a:tcPr/>
                </a:tc>
                <a:tc>
                  <a:txBody>
                    <a:bodyPr/>
                    <a:lstStyle/>
                    <a:p>
                      <a:endParaRPr lang="en-AU" dirty="0"/>
                    </a:p>
                  </a:txBody>
                  <a:tcPr/>
                </a:tc>
                <a:tc>
                  <a:txBody>
                    <a:bodyPr/>
                    <a:lstStyle/>
                    <a:p>
                      <a:endParaRPr lang="en-AU"/>
                    </a:p>
                  </a:txBody>
                  <a:tcPr/>
                </a:tc>
                <a:tc>
                  <a:txBody>
                    <a:bodyPr/>
                    <a:lstStyle/>
                    <a:p>
                      <a:endParaRPr lang="en-AU"/>
                    </a:p>
                  </a:txBody>
                  <a:tcPr/>
                </a:tc>
                <a:tc>
                  <a:txBody>
                    <a:bodyPr/>
                    <a:lstStyle/>
                    <a:p>
                      <a:endParaRPr lang="en-AU"/>
                    </a:p>
                  </a:txBody>
                  <a:tcPr/>
                </a:tc>
                <a:extLst>
                  <a:ext uri="{0D108BD9-81ED-4DB2-BD59-A6C34878D82A}">
                    <a16:rowId xmlns:a16="http://schemas.microsoft.com/office/drawing/2014/main" val="10002"/>
                  </a:ext>
                </a:extLst>
              </a:tr>
              <a:tr h="370840">
                <a:tc>
                  <a:txBody>
                    <a:bodyPr/>
                    <a:lstStyle/>
                    <a:p>
                      <a:endParaRPr lang="en-AU"/>
                    </a:p>
                  </a:txBody>
                  <a:tcPr/>
                </a:tc>
                <a:tc>
                  <a:txBody>
                    <a:bodyPr/>
                    <a:lstStyle/>
                    <a:p>
                      <a:endParaRPr lang="en-AU"/>
                    </a:p>
                  </a:txBody>
                  <a:tcPr/>
                </a:tc>
                <a:tc>
                  <a:txBody>
                    <a:bodyPr/>
                    <a:lstStyle/>
                    <a:p>
                      <a:endParaRPr lang="en-AU"/>
                    </a:p>
                  </a:txBody>
                  <a:tcPr/>
                </a:tc>
                <a:tc>
                  <a:txBody>
                    <a:bodyPr/>
                    <a:lstStyle/>
                    <a:p>
                      <a:endParaRPr lang="en-AU"/>
                    </a:p>
                  </a:txBody>
                  <a:tcPr/>
                </a:tc>
                <a:tc>
                  <a:txBody>
                    <a:bodyPr/>
                    <a:lstStyle/>
                    <a:p>
                      <a:endParaRPr lang="en-AU"/>
                    </a:p>
                  </a:txBody>
                  <a:tcPr/>
                </a:tc>
                <a:extLst>
                  <a:ext uri="{0D108BD9-81ED-4DB2-BD59-A6C34878D82A}">
                    <a16:rowId xmlns:a16="http://schemas.microsoft.com/office/drawing/2014/main" val="10003"/>
                  </a:ext>
                </a:extLst>
              </a:tr>
              <a:tr h="370840">
                <a:tc>
                  <a:txBody>
                    <a:bodyPr/>
                    <a:lstStyle/>
                    <a:p>
                      <a:endParaRPr lang="en-AU"/>
                    </a:p>
                  </a:txBody>
                  <a:tcPr/>
                </a:tc>
                <a:tc>
                  <a:txBody>
                    <a:bodyPr/>
                    <a:lstStyle/>
                    <a:p>
                      <a:endParaRPr lang="en-AU"/>
                    </a:p>
                  </a:txBody>
                  <a:tcPr/>
                </a:tc>
                <a:tc>
                  <a:txBody>
                    <a:bodyPr/>
                    <a:lstStyle/>
                    <a:p>
                      <a:endParaRPr lang="en-AU"/>
                    </a:p>
                  </a:txBody>
                  <a:tcPr/>
                </a:tc>
                <a:tc>
                  <a:txBody>
                    <a:bodyPr/>
                    <a:lstStyle/>
                    <a:p>
                      <a:endParaRPr lang="en-AU"/>
                    </a:p>
                  </a:txBody>
                  <a:tcPr/>
                </a:tc>
                <a:tc>
                  <a:txBody>
                    <a:bodyPr/>
                    <a:lstStyle/>
                    <a:p>
                      <a:endParaRPr lang="en-AU"/>
                    </a:p>
                  </a:txBody>
                  <a:tcPr/>
                </a:tc>
                <a:extLst>
                  <a:ext uri="{0D108BD9-81ED-4DB2-BD59-A6C34878D82A}">
                    <a16:rowId xmlns:a16="http://schemas.microsoft.com/office/drawing/2014/main" val="10004"/>
                  </a:ext>
                </a:extLst>
              </a:tr>
              <a:tr h="185420">
                <a:tc>
                  <a:txBody>
                    <a:bodyPr/>
                    <a:lstStyle/>
                    <a:p>
                      <a:endParaRPr lang="en-AU" dirty="0"/>
                    </a:p>
                  </a:txBody>
                  <a:tcPr/>
                </a:tc>
                <a:tc>
                  <a:txBody>
                    <a:bodyPr/>
                    <a:lstStyle/>
                    <a:p>
                      <a:endParaRPr lang="en-AU" dirty="0"/>
                    </a:p>
                  </a:txBody>
                  <a:tcPr/>
                </a:tc>
                <a:tc>
                  <a:txBody>
                    <a:bodyPr/>
                    <a:lstStyle/>
                    <a:p>
                      <a:endParaRPr lang="en-AU" dirty="0"/>
                    </a:p>
                  </a:txBody>
                  <a:tcPr/>
                </a:tc>
                <a:tc>
                  <a:txBody>
                    <a:bodyPr/>
                    <a:lstStyle/>
                    <a:p>
                      <a:endParaRPr lang="en-AU" dirty="0"/>
                    </a:p>
                  </a:txBody>
                  <a:tcPr/>
                </a:tc>
                <a:tc>
                  <a:txBody>
                    <a:bodyPr/>
                    <a:lstStyle/>
                    <a:p>
                      <a:endParaRPr lang="en-AU" dirty="0"/>
                    </a:p>
                  </a:txBody>
                  <a:tcPr/>
                </a:tc>
                <a:extLst>
                  <a:ext uri="{0D108BD9-81ED-4DB2-BD59-A6C34878D82A}">
                    <a16:rowId xmlns:a16="http://schemas.microsoft.com/office/drawing/2014/main" val="10005"/>
                  </a:ext>
                </a:extLst>
              </a:tr>
              <a:tr h="185420">
                <a:tc>
                  <a:txBody>
                    <a:bodyPr/>
                    <a:lstStyle/>
                    <a:p>
                      <a:endParaRPr lang="en-AU" dirty="0"/>
                    </a:p>
                  </a:txBody>
                  <a:tcPr/>
                </a:tc>
                <a:tc>
                  <a:txBody>
                    <a:bodyPr/>
                    <a:lstStyle/>
                    <a:p>
                      <a:endParaRPr lang="en-AU" dirty="0"/>
                    </a:p>
                  </a:txBody>
                  <a:tcPr/>
                </a:tc>
                <a:tc>
                  <a:txBody>
                    <a:bodyPr/>
                    <a:lstStyle/>
                    <a:p>
                      <a:endParaRPr lang="en-AU" dirty="0"/>
                    </a:p>
                  </a:txBody>
                  <a:tcPr/>
                </a:tc>
                <a:tc>
                  <a:txBody>
                    <a:bodyPr/>
                    <a:lstStyle/>
                    <a:p>
                      <a:endParaRPr lang="en-AU" dirty="0"/>
                    </a:p>
                  </a:txBody>
                  <a:tcPr/>
                </a:tc>
                <a:tc>
                  <a:txBody>
                    <a:bodyPr/>
                    <a:lstStyle/>
                    <a:p>
                      <a:endParaRPr lang="en-AU" dirty="0"/>
                    </a:p>
                  </a:txBody>
                  <a:tcPr/>
                </a:tc>
                <a:extLst>
                  <a:ext uri="{0D108BD9-81ED-4DB2-BD59-A6C34878D82A}">
                    <a16:rowId xmlns:a16="http://schemas.microsoft.com/office/drawing/2014/main" val="10006"/>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2147628398"/>
              </p:ext>
            </p:extLst>
          </p:nvPr>
        </p:nvGraphicFramePr>
        <p:xfrm>
          <a:off x="167898" y="3219544"/>
          <a:ext cx="5124182" cy="2585720"/>
        </p:xfrm>
        <a:graphic>
          <a:graphicData uri="http://schemas.openxmlformats.org/drawingml/2006/table">
            <a:tbl>
              <a:tblPr firstRow="1" bandRow="1">
                <a:tableStyleId>{5C22544A-7EE6-4342-B048-85BDC9FD1C3A}</a:tableStyleId>
              </a:tblPr>
              <a:tblGrid>
                <a:gridCol w="947718">
                  <a:extLst>
                    <a:ext uri="{9D8B030D-6E8A-4147-A177-3AD203B41FA5}">
                      <a16:colId xmlns:a16="http://schemas.microsoft.com/office/drawing/2014/main" val="20000"/>
                    </a:ext>
                  </a:extLst>
                </a:gridCol>
                <a:gridCol w="1152128">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gridCol w="1152128">
                  <a:extLst>
                    <a:ext uri="{9D8B030D-6E8A-4147-A177-3AD203B41FA5}">
                      <a16:colId xmlns:a16="http://schemas.microsoft.com/office/drawing/2014/main" val="20004"/>
                    </a:ext>
                  </a:extLst>
                </a:gridCol>
              </a:tblGrid>
              <a:tr h="370840">
                <a:tc>
                  <a:txBody>
                    <a:bodyPr/>
                    <a:lstStyle/>
                    <a:p>
                      <a:endParaRPr lang="en-AU" dirty="0"/>
                    </a:p>
                  </a:txBody>
                  <a:tcPr>
                    <a:noFill/>
                  </a:tcPr>
                </a:tc>
                <a:tc>
                  <a:txBody>
                    <a:bodyPr/>
                    <a:lstStyle/>
                    <a:p>
                      <a:endParaRPr lang="en-AU" dirty="0"/>
                    </a:p>
                  </a:txBody>
                  <a:tcPr>
                    <a:noFill/>
                  </a:tcPr>
                </a:tc>
                <a:tc>
                  <a:txBody>
                    <a:bodyPr/>
                    <a:lstStyle/>
                    <a:p>
                      <a:endParaRPr lang="en-AU" dirty="0"/>
                    </a:p>
                  </a:txBody>
                  <a:tcPr>
                    <a:noFill/>
                  </a:tcPr>
                </a:tc>
                <a:tc>
                  <a:txBody>
                    <a:bodyPr/>
                    <a:lstStyle/>
                    <a:p>
                      <a:endParaRPr lang="en-AU" dirty="0"/>
                    </a:p>
                  </a:txBody>
                  <a:tcPr>
                    <a:noFill/>
                  </a:tcPr>
                </a:tc>
                <a:tc>
                  <a:txBody>
                    <a:bodyPr/>
                    <a:lstStyle/>
                    <a:p>
                      <a:endParaRPr lang="en-AU" dirty="0"/>
                    </a:p>
                  </a:txBody>
                  <a:tcPr>
                    <a:noFill/>
                  </a:tcPr>
                </a:tc>
                <a:extLst>
                  <a:ext uri="{0D108BD9-81ED-4DB2-BD59-A6C34878D82A}">
                    <a16:rowId xmlns:a16="http://schemas.microsoft.com/office/drawing/2014/main" val="10000"/>
                  </a:ext>
                </a:extLst>
              </a:tr>
              <a:tr h="370840">
                <a:tc>
                  <a:txBody>
                    <a:bodyPr/>
                    <a:lstStyle/>
                    <a:p>
                      <a:endParaRPr lang="en-AU" dirty="0"/>
                    </a:p>
                  </a:txBody>
                  <a:tcPr>
                    <a:noFill/>
                  </a:tcPr>
                </a:tc>
                <a:tc>
                  <a:txBody>
                    <a:bodyPr/>
                    <a:lstStyle/>
                    <a:p>
                      <a:endParaRPr lang="en-AU" dirty="0"/>
                    </a:p>
                  </a:txBody>
                  <a:tcPr>
                    <a:noFill/>
                  </a:tcPr>
                </a:tc>
                <a:tc>
                  <a:txBody>
                    <a:bodyPr/>
                    <a:lstStyle/>
                    <a:p>
                      <a:endParaRPr lang="en-AU" dirty="0"/>
                    </a:p>
                  </a:txBody>
                  <a:tcPr>
                    <a:noFill/>
                  </a:tcPr>
                </a:tc>
                <a:tc>
                  <a:txBody>
                    <a:bodyPr/>
                    <a:lstStyle/>
                    <a:p>
                      <a:endParaRPr lang="en-AU" dirty="0"/>
                    </a:p>
                  </a:txBody>
                  <a:tcPr>
                    <a:noFill/>
                  </a:tcPr>
                </a:tc>
                <a:tc>
                  <a:txBody>
                    <a:bodyPr/>
                    <a:lstStyle/>
                    <a:p>
                      <a:endParaRPr lang="en-AU" dirty="0"/>
                    </a:p>
                  </a:txBody>
                  <a:tcPr>
                    <a:noFill/>
                  </a:tcPr>
                </a:tc>
                <a:extLst>
                  <a:ext uri="{0D108BD9-81ED-4DB2-BD59-A6C34878D82A}">
                    <a16:rowId xmlns:a16="http://schemas.microsoft.com/office/drawing/2014/main" val="10001"/>
                  </a:ext>
                </a:extLst>
              </a:tr>
              <a:tr h="370840">
                <a:tc>
                  <a:txBody>
                    <a:bodyPr/>
                    <a:lstStyle/>
                    <a:p>
                      <a:endParaRPr lang="en-AU" dirty="0"/>
                    </a:p>
                  </a:txBody>
                  <a:tcPr/>
                </a:tc>
                <a:tc>
                  <a:txBody>
                    <a:bodyPr/>
                    <a:lstStyle/>
                    <a:p>
                      <a:endParaRPr lang="en-AU" dirty="0"/>
                    </a:p>
                  </a:txBody>
                  <a:tcPr/>
                </a:tc>
                <a:tc>
                  <a:txBody>
                    <a:bodyPr/>
                    <a:lstStyle/>
                    <a:p>
                      <a:endParaRPr lang="en-AU"/>
                    </a:p>
                  </a:txBody>
                  <a:tcPr/>
                </a:tc>
                <a:tc>
                  <a:txBody>
                    <a:bodyPr/>
                    <a:lstStyle/>
                    <a:p>
                      <a:endParaRPr lang="en-AU"/>
                    </a:p>
                  </a:txBody>
                  <a:tcPr/>
                </a:tc>
                <a:tc>
                  <a:txBody>
                    <a:bodyPr/>
                    <a:lstStyle/>
                    <a:p>
                      <a:endParaRPr lang="en-AU"/>
                    </a:p>
                  </a:txBody>
                  <a:tcPr/>
                </a:tc>
                <a:extLst>
                  <a:ext uri="{0D108BD9-81ED-4DB2-BD59-A6C34878D82A}">
                    <a16:rowId xmlns:a16="http://schemas.microsoft.com/office/drawing/2014/main" val="10002"/>
                  </a:ext>
                </a:extLst>
              </a:tr>
              <a:tr h="370840">
                <a:tc>
                  <a:txBody>
                    <a:bodyPr/>
                    <a:lstStyle/>
                    <a:p>
                      <a:endParaRPr lang="en-AU"/>
                    </a:p>
                  </a:txBody>
                  <a:tcPr/>
                </a:tc>
                <a:tc>
                  <a:txBody>
                    <a:bodyPr/>
                    <a:lstStyle/>
                    <a:p>
                      <a:endParaRPr lang="en-AU"/>
                    </a:p>
                  </a:txBody>
                  <a:tcPr/>
                </a:tc>
                <a:tc>
                  <a:txBody>
                    <a:bodyPr/>
                    <a:lstStyle/>
                    <a:p>
                      <a:endParaRPr lang="en-AU"/>
                    </a:p>
                  </a:txBody>
                  <a:tcPr/>
                </a:tc>
                <a:tc>
                  <a:txBody>
                    <a:bodyPr/>
                    <a:lstStyle/>
                    <a:p>
                      <a:endParaRPr lang="en-AU" dirty="0"/>
                    </a:p>
                  </a:txBody>
                  <a:tcPr/>
                </a:tc>
                <a:tc>
                  <a:txBody>
                    <a:bodyPr/>
                    <a:lstStyle/>
                    <a:p>
                      <a:endParaRPr lang="en-AU"/>
                    </a:p>
                  </a:txBody>
                  <a:tcPr/>
                </a:tc>
                <a:extLst>
                  <a:ext uri="{0D108BD9-81ED-4DB2-BD59-A6C34878D82A}">
                    <a16:rowId xmlns:a16="http://schemas.microsoft.com/office/drawing/2014/main" val="10003"/>
                  </a:ext>
                </a:extLst>
              </a:tr>
              <a:tr h="370840">
                <a:tc>
                  <a:txBody>
                    <a:bodyPr/>
                    <a:lstStyle/>
                    <a:p>
                      <a:endParaRPr lang="en-AU"/>
                    </a:p>
                  </a:txBody>
                  <a:tcPr/>
                </a:tc>
                <a:tc>
                  <a:txBody>
                    <a:bodyPr/>
                    <a:lstStyle/>
                    <a:p>
                      <a:endParaRPr lang="en-AU"/>
                    </a:p>
                  </a:txBody>
                  <a:tcPr/>
                </a:tc>
                <a:tc>
                  <a:txBody>
                    <a:bodyPr/>
                    <a:lstStyle/>
                    <a:p>
                      <a:endParaRPr lang="en-AU"/>
                    </a:p>
                  </a:txBody>
                  <a:tcPr/>
                </a:tc>
                <a:tc>
                  <a:txBody>
                    <a:bodyPr/>
                    <a:lstStyle/>
                    <a:p>
                      <a:endParaRPr lang="en-AU"/>
                    </a:p>
                  </a:txBody>
                  <a:tcPr/>
                </a:tc>
                <a:tc>
                  <a:txBody>
                    <a:bodyPr/>
                    <a:lstStyle/>
                    <a:p>
                      <a:endParaRPr lang="en-AU"/>
                    </a:p>
                  </a:txBody>
                  <a:tcPr/>
                </a:tc>
                <a:extLst>
                  <a:ext uri="{0D108BD9-81ED-4DB2-BD59-A6C34878D82A}">
                    <a16:rowId xmlns:a16="http://schemas.microsoft.com/office/drawing/2014/main" val="10004"/>
                  </a:ext>
                </a:extLst>
              </a:tr>
              <a:tr h="185420">
                <a:tc>
                  <a:txBody>
                    <a:bodyPr/>
                    <a:lstStyle/>
                    <a:p>
                      <a:endParaRPr lang="en-AU" dirty="0"/>
                    </a:p>
                  </a:txBody>
                  <a:tcPr/>
                </a:tc>
                <a:tc>
                  <a:txBody>
                    <a:bodyPr/>
                    <a:lstStyle/>
                    <a:p>
                      <a:endParaRPr lang="en-AU" dirty="0"/>
                    </a:p>
                  </a:txBody>
                  <a:tcPr/>
                </a:tc>
                <a:tc>
                  <a:txBody>
                    <a:bodyPr/>
                    <a:lstStyle/>
                    <a:p>
                      <a:endParaRPr lang="en-AU" dirty="0"/>
                    </a:p>
                  </a:txBody>
                  <a:tcPr/>
                </a:tc>
                <a:tc>
                  <a:txBody>
                    <a:bodyPr/>
                    <a:lstStyle/>
                    <a:p>
                      <a:endParaRPr lang="en-AU" dirty="0"/>
                    </a:p>
                  </a:txBody>
                  <a:tcPr/>
                </a:tc>
                <a:tc>
                  <a:txBody>
                    <a:bodyPr/>
                    <a:lstStyle/>
                    <a:p>
                      <a:endParaRPr lang="en-AU" dirty="0"/>
                    </a:p>
                  </a:txBody>
                  <a:tcPr/>
                </a:tc>
                <a:extLst>
                  <a:ext uri="{0D108BD9-81ED-4DB2-BD59-A6C34878D82A}">
                    <a16:rowId xmlns:a16="http://schemas.microsoft.com/office/drawing/2014/main" val="10005"/>
                  </a:ext>
                </a:extLst>
              </a:tr>
              <a:tr h="185420">
                <a:tc>
                  <a:txBody>
                    <a:bodyPr/>
                    <a:lstStyle/>
                    <a:p>
                      <a:endParaRPr lang="en-AU" dirty="0"/>
                    </a:p>
                  </a:txBody>
                  <a:tcPr/>
                </a:tc>
                <a:tc>
                  <a:txBody>
                    <a:bodyPr/>
                    <a:lstStyle/>
                    <a:p>
                      <a:endParaRPr lang="en-AU" dirty="0"/>
                    </a:p>
                  </a:txBody>
                  <a:tcPr/>
                </a:tc>
                <a:tc>
                  <a:txBody>
                    <a:bodyPr/>
                    <a:lstStyle/>
                    <a:p>
                      <a:endParaRPr lang="en-AU" dirty="0"/>
                    </a:p>
                  </a:txBody>
                  <a:tcPr/>
                </a:tc>
                <a:tc>
                  <a:txBody>
                    <a:bodyPr/>
                    <a:lstStyle/>
                    <a:p>
                      <a:endParaRPr lang="en-AU" dirty="0"/>
                    </a:p>
                  </a:txBody>
                  <a:tcPr/>
                </a:tc>
                <a:tc>
                  <a:txBody>
                    <a:bodyPr/>
                    <a:lstStyle/>
                    <a:p>
                      <a:endParaRPr lang="en-AU" dirty="0"/>
                    </a:p>
                  </a:txBody>
                  <a:tcPr/>
                </a:tc>
                <a:extLst>
                  <a:ext uri="{0D108BD9-81ED-4DB2-BD59-A6C34878D82A}">
                    <a16:rowId xmlns:a16="http://schemas.microsoft.com/office/drawing/2014/main" val="10006"/>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1089891989"/>
              </p:ext>
            </p:extLst>
          </p:nvPr>
        </p:nvGraphicFramePr>
        <p:xfrm>
          <a:off x="167898" y="3219544"/>
          <a:ext cx="5124182" cy="2585720"/>
        </p:xfrm>
        <a:graphic>
          <a:graphicData uri="http://schemas.openxmlformats.org/drawingml/2006/table">
            <a:tbl>
              <a:tblPr firstRow="1" bandRow="1">
                <a:tableStyleId>{5C22544A-7EE6-4342-B048-85BDC9FD1C3A}</a:tableStyleId>
              </a:tblPr>
              <a:tblGrid>
                <a:gridCol w="947718">
                  <a:extLst>
                    <a:ext uri="{9D8B030D-6E8A-4147-A177-3AD203B41FA5}">
                      <a16:colId xmlns:a16="http://schemas.microsoft.com/office/drawing/2014/main" val="20000"/>
                    </a:ext>
                  </a:extLst>
                </a:gridCol>
                <a:gridCol w="1152128">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gridCol w="1152128">
                  <a:extLst>
                    <a:ext uri="{9D8B030D-6E8A-4147-A177-3AD203B41FA5}">
                      <a16:colId xmlns:a16="http://schemas.microsoft.com/office/drawing/2014/main" val="20004"/>
                    </a:ext>
                  </a:extLst>
                </a:gridCol>
              </a:tblGrid>
              <a:tr h="370840">
                <a:tc>
                  <a:txBody>
                    <a:bodyPr/>
                    <a:lstStyle/>
                    <a:p>
                      <a:endParaRPr lang="en-AU" dirty="0"/>
                    </a:p>
                  </a:txBody>
                  <a:tcPr>
                    <a:noFill/>
                  </a:tcPr>
                </a:tc>
                <a:tc>
                  <a:txBody>
                    <a:bodyPr/>
                    <a:lstStyle/>
                    <a:p>
                      <a:endParaRPr lang="en-AU" dirty="0"/>
                    </a:p>
                  </a:txBody>
                  <a:tcPr>
                    <a:noFill/>
                  </a:tcPr>
                </a:tc>
                <a:tc>
                  <a:txBody>
                    <a:bodyPr/>
                    <a:lstStyle/>
                    <a:p>
                      <a:endParaRPr lang="en-AU" dirty="0"/>
                    </a:p>
                  </a:txBody>
                  <a:tcPr>
                    <a:noFill/>
                  </a:tcPr>
                </a:tc>
                <a:tc>
                  <a:txBody>
                    <a:bodyPr/>
                    <a:lstStyle/>
                    <a:p>
                      <a:endParaRPr lang="en-AU" dirty="0"/>
                    </a:p>
                  </a:txBody>
                  <a:tcPr>
                    <a:noFill/>
                  </a:tcPr>
                </a:tc>
                <a:tc>
                  <a:txBody>
                    <a:bodyPr/>
                    <a:lstStyle/>
                    <a:p>
                      <a:endParaRPr lang="en-AU" dirty="0"/>
                    </a:p>
                  </a:txBody>
                  <a:tcPr>
                    <a:noFill/>
                  </a:tcPr>
                </a:tc>
                <a:extLst>
                  <a:ext uri="{0D108BD9-81ED-4DB2-BD59-A6C34878D82A}">
                    <a16:rowId xmlns:a16="http://schemas.microsoft.com/office/drawing/2014/main" val="10000"/>
                  </a:ext>
                </a:extLst>
              </a:tr>
              <a:tr h="370840">
                <a:tc>
                  <a:txBody>
                    <a:bodyPr/>
                    <a:lstStyle/>
                    <a:p>
                      <a:endParaRPr lang="en-AU" dirty="0"/>
                    </a:p>
                  </a:txBody>
                  <a:tcPr>
                    <a:noFill/>
                  </a:tcPr>
                </a:tc>
                <a:tc>
                  <a:txBody>
                    <a:bodyPr/>
                    <a:lstStyle/>
                    <a:p>
                      <a:endParaRPr lang="en-AU" dirty="0"/>
                    </a:p>
                  </a:txBody>
                  <a:tcPr>
                    <a:noFill/>
                  </a:tcPr>
                </a:tc>
                <a:tc>
                  <a:txBody>
                    <a:bodyPr/>
                    <a:lstStyle/>
                    <a:p>
                      <a:endParaRPr lang="en-AU" dirty="0"/>
                    </a:p>
                  </a:txBody>
                  <a:tcPr>
                    <a:noFill/>
                  </a:tcPr>
                </a:tc>
                <a:tc>
                  <a:txBody>
                    <a:bodyPr/>
                    <a:lstStyle/>
                    <a:p>
                      <a:endParaRPr lang="en-AU" dirty="0"/>
                    </a:p>
                  </a:txBody>
                  <a:tcPr>
                    <a:noFill/>
                  </a:tcPr>
                </a:tc>
                <a:tc>
                  <a:txBody>
                    <a:bodyPr/>
                    <a:lstStyle/>
                    <a:p>
                      <a:endParaRPr lang="en-AU" dirty="0"/>
                    </a:p>
                  </a:txBody>
                  <a:tcPr>
                    <a:noFill/>
                  </a:tcPr>
                </a:tc>
                <a:extLst>
                  <a:ext uri="{0D108BD9-81ED-4DB2-BD59-A6C34878D82A}">
                    <a16:rowId xmlns:a16="http://schemas.microsoft.com/office/drawing/2014/main" val="10001"/>
                  </a:ext>
                </a:extLst>
              </a:tr>
              <a:tr h="370840">
                <a:tc>
                  <a:txBody>
                    <a:bodyPr/>
                    <a:lstStyle/>
                    <a:p>
                      <a:endParaRPr lang="en-AU" dirty="0"/>
                    </a:p>
                  </a:txBody>
                  <a:tcPr>
                    <a:noFill/>
                  </a:tcPr>
                </a:tc>
                <a:tc>
                  <a:txBody>
                    <a:bodyPr/>
                    <a:lstStyle/>
                    <a:p>
                      <a:endParaRPr lang="en-AU" dirty="0"/>
                    </a:p>
                  </a:txBody>
                  <a:tcPr>
                    <a:noFill/>
                  </a:tcPr>
                </a:tc>
                <a:tc>
                  <a:txBody>
                    <a:bodyPr/>
                    <a:lstStyle/>
                    <a:p>
                      <a:endParaRPr lang="en-AU" dirty="0"/>
                    </a:p>
                  </a:txBody>
                  <a:tcPr>
                    <a:noFill/>
                  </a:tcPr>
                </a:tc>
                <a:tc>
                  <a:txBody>
                    <a:bodyPr/>
                    <a:lstStyle/>
                    <a:p>
                      <a:endParaRPr lang="en-AU" dirty="0"/>
                    </a:p>
                  </a:txBody>
                  <a:tcPr>
                    <a:noFill/>
                  </a:tcPr>
                </a:tc>
                <a:tc>
                  <a:txBody>
                    <a:bodyPr/>
                    <a:lstStyle/>
                    <a:p>
                      <a:endParaRPr lang="en-AU" dirty="0"/>
                    </a:p>
                  </a:txBody>
                  <a:tcPr>
                    <a:noFill/>
                  </a:tcPr>
                </a:tc>
                <a:extLst>
                  <a:ext uri="{0D108BD9-81ED-4DB2-BD59-A6C34878D82A}">
                    <a16:rowId xmlns:a16="http://schemas.microsoft.com/office/drawing/2014/main" val="10002"/>
                  </a:ext>
                </a:extLst>
              </a:tr>
              <a:tr h="370840">
                <a:tc>
                  <a:txBody>
                    <a:bodyPr/>
                    <a:lstStyle/>
                    <a:p>
                      <a:endParaRPr lang="en-AU" dirty="0"/>
                    </a:p>
                  </a:txBody>
                  <a:tcPr/>
                </a:tc>
                <a:tc>
                  <a:txBody>
                    <a:bodyPr/>
                    <a:lstStyle/>
                    <a:p>
                      <a:endParaRPr lang="en-AU" dirty="0"/>
                    </a:p>
                  </a:txBody>
                  <a:tcPr/>
                </a:tc>
                <a:tc>
                  <a:txBody>
                    <a:bodyPr/>
                    <a:lstStyle/>
                    <a:p>
                      <a:endParaRPr lang="en-AU"/>
                    </a:p>
                  </a:txBody>
                  <a:tcPr/>
                </a:tc>
                <a:tc>
                  <a:txBody>
                    <a:bodyPr/>
                    <a:lstStyle/>
                    <a:p>
                      <a:endParaRPr lang="en-AU"/>
                    </a:p>
                  </a:txBody>
                  <a:tcPr/>
                </a:tc>
                <a:tc>
                  <a:txBody>
                    <a:bodyPr/>
                    <a:lstStyle/>
                    <a:p>
                      <a:endParaRPr lang="en-AU" dirty="0"/>
                    </a:p>
                  </a:txBody>
                  <a:tcPr/>
                </a:tc>
                <a:extLst>
                  <a:ext uri="{0D108BD9-81ED-4DB2-BD59-A6C34878D82A}">
                    <a16:rowId xmlns:a16="http://schemas.microsoft.com/office/drawing/2014/main" val="10003"/>
                  </a:ext>
                </a:extLst>
              </a:tr>
              <a:tr h="370840">
                <a:tc>
                  <a:txBody>
                    <a:bodyPr/>
                    <a:lstStyle/>
                    <a:p>
                      <a:endParaRPr lang="en-AU" dirty="0"/>
                    </a:p>
                  </a:txBody>
                  <a:tcPr/>
                </a:tc>
                <a:tc>
                  <a:txBody>
                    <a:bodyPr/>
                    <a:lstStyle/>
                    <a:p>
                      <a:endParaRPr lang="en-AU"/>
                    </a:p>
                  </a:txBody>
                  <a:tcPr/>
                </a:tc>
                <a:tc>
                  <a:txBody>
                    <a:bodyPr/>
                    <a:lstStyle/>
                    <a:p>
                      <a:endParaRPr lang="en-AU"/>
                    </a:p>
                  </a:txBody>
                  <a:tcPr/>
                </a:tc>
                <a:tc>
                  <a:txBody>
                    <a:bodyPr/>
                    <a:lstStyle/>
                    <a:p>
                      <a:endParaRPr lang="en-AU"/>
                    </a:p>
                  </a:txBody>
                  <a:tcPr/>
                </a:tc>
                <a:tc>
                  <a:txBody>
                    <a:bodyPr/>
                    <a:lstStyle/>
                    <a:p>
                      <a:endParaRPr lang="en-AU"/>
                    </a:p>
                  </a:txBody>
                  <a:tcPr/>
                </a:tc>
                <a:extLst>
                  <a:ext uri="{0D108BD9-81ED-4DB2-BD59-A6C34878D82A}">
                    <a16:rowId xmlns:a16="http://schemas.microsoft.com/office/drawing/2014/main" val="10004"/>
                  </a:ext>
                </a:extLst>
              </a:tr>
              <a:tr h="185420">
                <a:tc>
                  <a:txBody>
                    <a:bodyPr/>
                    <a:lstStyle/>
                    <a:p>
                      <a:endParaRPr lang="en-AU" dirty="0"/>
                    </a:p>
                  </a:txBody>
                  <a:tcPr/>
                </a:tc>
                <a:tc>
                  <a:txBody>
                    <a:bodyPr/>
                    <a:lstStyle/>
                    <a:p>
                      <a:endParaRPr lang="en-AU" dirty="0"/>
                    </a:p>
                  </a:txBody>
                  <a:tcPr/>
                </a:tc>
                <a:tc>
                  <a:txBody>
                    <a:bodyPr/>
                    <a:lstStyle/>
                    <a:p>
                      <a:endParaRPr lang="en-AU" dirty="0"/>
                    </a:p>
                  </a:txBody>
                  <a:tcPr/>
                </a:tc>
                <a:tc>
                  <a:txBody>
                    <a:bodyPr/>
                    <a:lstStyle/>
                    <a:p>
                      <a:endParaRPr lang="en-AU" dirty="0"/>
                    </a:p>
                  </a:txBody>
                  <a:tcPr/>
                </a:tc>
                <a:tc>
                  <a:txBody>
                    <a:bodyPr/>
                    <a:lstStyle/>
                    <a:p>
                      <a:endParaRPr lang="en-AU" dirty="0"/>
                    </a:p>
                  </a:txBody>
                  <a:tcPr/>
                </a:tc>
                <a:extLst>
                  <a:ext uri="{0D108BD9-81ED-4DB2-BD59-A6C34878D82A}">
                    <a16:rowId xmlns:a16="http://schemas.microsoft.com/office/drawing/2014/main" val="10005"/>
                  </a:ext>
                </a:extLst>
              </a:tr>
              <a:tr h="185420">
                <a:tc>
                  <a:txBody>
                    <a:bodyPr/>
                    <a:lstStyle/>
                    <a:p>
                      <a:endParaRPr lang="en-AU" dirty="0"/>
                    </a:p>
                  </a:txBody>
                  <a:tcPr/>
                </a:tc>
                <a:tc>
                  <a:txBody>
                    <a:bodyPr/>
                    <a:lstStyle/>
                    <a:p>
                      <a:endParaRPr lang="en-AU" dirty="0"/>
                    </a:p>
                  </a:txBody>
                  <a:tcPr/>
                </a:tc>
                <a:tc>
                  <a:txBody>
                    <a:bodyPr/>
                    <a:lstStyle/>
                    <a:p>
                      <a:endParaRPr lang="en-AU" dirty="0"/>
                    </a:p>
                  </a:txBody>
                  <a:tcPr/>
                </a:tc>
                <a:tc>
                  <a:txBody>
                    <a:bodyPr/>
                    <a:lstStyle/>
                    <a:p>
                      <a:endParaRPr lang="en-AU" dirty="0"/>
                    </a:p>
                  </a:txBody>
                  <a:tcPr/>
                </a:tc>
                <a:tc>
                  <a:txBody>
                    <a:bodyPr/>
                    <a:lstStyle/>
                    <a:p>
                      <a:endParaRPr lang="en-AU" dirty="0"/>
                    </a:p>
                  </a:txBody>
                  <a:tcPr/>
                </a:tc>
                <a:extLst>
                  <a:ext uri="{0D108BD9-81ED-4DB2-BD59-A6C34878D82A}">
                    <a16:rowId xmlns:a16="http://schemas.microsoft.com/office/drawing/2014/main" val="10006"/>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1089302767"/>
              </p:ext>
            </p:extLst>
          </p:nvPr>
        </p:nvGraphicFramePr>
        <p:xfrm>
          <a:off x="167898" y="3219544"/>
          <a:ext cx="5124182" cy="2585720"/>
        </p:xfrm>
        <a:graphic>
          <a:graphicData uri="http://schemas.openxmlformats.org/drawingml/2006/table">
            <a:tbl>
              <a:tblPr firstRow="1" bandRow="1">
                <a:tableStyleId>{5C22544A-7EE6-4342-B048-85BDC9FD1C3A}</a:tableStyleId>
              </a:tblPr>
              <a:tblGrid>
                <a:gridCol w="947718">
                  <a:extLst>
                    <a:ext uri="{9D8B030D-6E8A-4147-A177-3AD203B41FA5}">
                      <a16:colId xmlns:a16="http://schemas.microsoft.com/office/drawing/2014/main" val="20000"/>
                    </a:ext>
                  </a:extLst>
                </a:gridCol>
                <a:gridCol w="1152128">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gridCol w="1152128">
                  <a:extLst>
                    <a:ext uri="{9D8B030D-6E8A-4147-A177-3AD203B41FA5}">
                      <a16:colId xmlns:a16="http://schemas.microsoft.com/office/drawing/2014/main" val="20004"/>
                    </a:ext>
                  </a:extLst>
                </a:gridCol>
              </a:tblGrid>
              <a:tr h="370840">
                <a:tc>
                  <a:txBody>
                    <a:bodyPr/>
                    <a:lstStyle/>
                    <a:p>
                      <a:endParaRPr lang="en-AU" dirty="0"/>
                    </a:p>
                  </a:txBody>
                  <a:tcPr>
                    <a:noFill/>
                  </a:tcPr>
                </a:tc>
                <a:tc>
                  <a:txBody>
                    <a:bodyPr/>
                    <a:lstStyle/>
                    <a:p>
                      <a:endParaRPr lang="en-AU" dirty="0"/>
                    </a:p>
                  </a:txBody>
                  <a:tcPr>
                    <a:noFill/>
                  </a:tcPr>
                </a:tc>
                <a:tc>
                  <a:txBody>
                    <a:bodyPr/>
                    <a:lstStyle/>
                    <a:p>
                      <a:endParaRPr lang="en-AU" dirty="0"/>
                    </a:p>
                  </a:txBody>
                  <a:tcPr>
                    <a:noFill/>
                  </a:tcPr>
                </a:tc>
                <a:tc>
                  <a:txBody>
                    <a:bodyPr/>
                    <a:lstStyle/>
                    <a:p>
                      <a:endParaRPr lang="en-AU" dirty="0"/>
                    </a:p>
                  </a:txBody>
                  <a:tcPr>
                    <a:noFill/>
                  </a:tcPr>
                </a:tc>
                <a:tc>
                  <a:txBody>
                    <a:bodyPr/>
                    <a:lstStyle/>
                    <a:p>
                      <a:endParaRPr lang="en-AU" dirty="0"/>
                    </a:p>
                  </a:txBody>
                  <a:tcPr>
                    <a:noFill/>
                  </a:tcPr>
                </a:tc>
                <a:extLst>
                  <a:ext uri="{0D108BD9-81ED-4DB2-BD59-A6C34878D82A}">
                    <a16:rowId xmlns:a16="http://schemas.microsoft.com/office/drawing/2014/main" val="10000"/>
                  </a:ext>
                </a:extLst>
              </a:tr>
              <a:tr h="370840">
                <a:tc>
                  <a:txBody>
                    <a:bodyPr/>
                    <a:lstStyle/>
                    <a:p>
                      <a:endParaRPr lang="en-AU" dirty="0"/>
                    </a:p>
                  </a:txBody>
                  <a:tcPr>
                    <a:noFill/>
                  </a:tcPr>
                </a:tc>
                <a:tc>
                  <a:txBody>
                    <a:bodyPr/>
                    <a:lstStyle/>
                    <a:p>
                      <a:endParaRPr lang="en-AU" dirty="0"/>
                    </a:p>
                  </a:txBody>
                  <a:tcPr>
                    <a:noFill/>
                  </a:tcPr>
                </a:tc>
                <a:tc>
                  <a:txBody>
                    <a:bodyPr/>
                    <a:lstStyle/>
                    <a:p>
                      <a:endParaRPr lang="en-AU" dirty="0"/>
                    </a:p>
                  </a:txBody>
                  <a:tcPr>
                    <a:noFill/>
                  </a:tcPr>
                </a:tc>
                <a:tc>
                  <a:txBody>
                    <a:bodyPr/>
                    <a:lstStyle/>
                    <a:p>
                      <a:endParaRPr lang="en-AU" dirty="0"/>
                    </a:p>
                  </a:txBody>
                  <a:tcPr>
                    <a:noFill/>
                  </a:tcPr>
                </a:tc>
                <a:tc>
                  <a:txBody>
                    <a:bodyPr/>
                    <a:lstStyle/>
                    <a:p>
                      <a:endParaRPr lang="en-AU" dirty="0"/>
                    </a:p>
                  </a:txBody>
                  <a:tcPr>
                    <a:noFill/>
                  </a:tcPr>
                </a:tc>
                <a:extLst>
                  <a:ext uri="{0D108BD9-81ED-4DB2-BD59-A6C34878D82A}">
                    <a16:rowId xmlns:a16="http://schemas.microsoft.com/office/drawing/2014/main" val="10001"/>
                  </a:ext>
                </a:extLst>
              </a:tr>
              <a:tr h="370840">
                <a:tc>
                  <a:txBody>
                    <a:bodyPr/>
                    <a:lstStyle/>
                    <a:p>
                      <a:endParaRPr lang="en-AU" dirty="0"/>
                    </a:p>
                  </a:txBody>
                  <a:tcPr>
                    <a:noFill/>
                  </a:tcPr>
                </a:tc>
                <a:tc>
                  <a:txBody>
                    <a:bodyPr/>
                    <a:lstStyle/>
                    <a:p>
                      <a:endParaRPr lang="en-AU" dirty="0"/>
                    </a:p>
                  </a:txBody>
                  <a:tcPr>
                    <a:noFill/>
                  </a:tcPr>
                </a:tc>
                <a:tc>
                  <a:txBody>
                    <a:bodyPr/>
                    <a:lstStyle/>
                    <a:p>
                      <a:endParaRPr lang="en-AU" dirty="0"/>
                    </a:p>
                  </a:txBody>
                  <a:tcPr>
                    <a:noFill/>
                  </a:tcPr>
                </a:tc>
                <a:tc>
                  <a:txBody>
                    <a:bodyPr/>
                    <a:lstStyle/>
                    <a:p>
                      <a:endParaRPr lang="en-AU" dirty="0"/>
                    </a:p>
                  </a:txBody>
                  <a:tcPr>
                    <a:noFill/>
                  </a:tcPr>
                </a:tc>
                <a:tc>
                  <a:txBody>
                    <a:bodyPr/>
                    <a:lstStyle/>
                    <a:p>
                      <a:endParaRPr lang="en-AU" dirty="0"/>
                    </a:p>
                  </a:txBody>
                  <a:tcPr>
                    <a:noFill/>
                  </a:tcPr>
                </a:tc>
                <a:extLst>
                  <a:ext uri="{0D108BD9-81ED-4DB2-BD59-A6C34878D82A}">
                    <a16:rowId xmlns:a16="http://schemas.microsoft.com/office/drawing/2014/main" val="10002"/>
                  </a:ext>
                </a:extLst>
              </a:tr>
              <a:tr h="370840">
                <a:tc>
                  <a:txBody>
                    <a:bodyPr/>
                    <a:lstStyle/>
                    <a:p>
                      <a:endParaRPr lang="en-AU" dirty="0"/>
                    </a:p>
                  </a:txBody>
                  <a:tcPr>
                    <a:noFill/>
                  </a:tcPr>
                </a:tc>
                <a:tc>
                  <a:txBody>
                    <a:bodyPr/>
                    <a:lstStyle/>
                    <a:p>
                      <a:endParaRPr lang="en-AU" dirty="0"/>
                    </a:p>
                  </a:txBody>
                  <a:tcPr>
                    <a:noFill/>
                  </a:tcPr>
                </a:tc>
                <a:tc>
                  <a:txBody>
                    <a:bodyPr/>
                    <a:lstStyle/>
                    <a:p>
                      <a:endParaRPr lang="en-AU" dirty="0"/>
                    </a:p>
                  </a:txBody>
                  <a:tcPr>
                    <a:noFill/>
                  </a:tcPr>
                </a:tc>
                <a:tc>
                  <a:txBody>
                    <a:bodyPr/>
                    <a:lstStyle/>
                    <a:p>
                      <a:endParaRPr lang="en-AU" dirty="0"/>
                    </a:p>
                  </a:txBody>
                  <a:tcPr>
                    <a:noFill/>
                  </a:tcPr>
                </a:tc>
                <a:tc>
                  <a:txBody>
                    <a:bodyPr/>
                    <a:lstStyle/>
                    <a:p>
                      <a:endParaRPr lang="en-AU" dirty="0"/>
                    </a:p>
                  </a:txBody>
                  <a:tcPr>
                    <a:noFill/>
                  </a:tcPr>
                </a:tc>
                <a:extLst>
                  <a:ext uri="{0D108BD9-81ED-4DB2-BD59-A6C34878D82A}">
                    <a16:rowId xmlns:a16="http://schemas.microsoft.com/office/drawing/2014/main" val="10003"/>
                  </a:ext>
                </a:extLst>
              </a:tr>
              <a:tr h="370840">
                <a:tc>
                  <a:txBody>
                    <a:bodyPr/>
                    <a:lstStyle/>
                    <a:p>
                      <a:endParaRPr lang="en-AU"/>
                    </a:p>
                  </a:txBody>
                  <a:tcPr/>
                </a:tc>
                <a:tc>
                  <a:txBody>
                    <a:bodyPr/>
                    <a:lstStyle/>
                    <a:p>
                      <a:endParaRPr lang="en-AU" dirty="0"/>
                    </a:p>
                  </a:txBody>
                  <a:tcPr/>
                </a:tc>
                <a:tc>
                  <a:txBody>
                    <a:bodyPr/>
                    <a:lstStyle/>
                    <a:p>
                      <a:endParaRPr lang="en-AU"/>
                    </a:p>
                  </a:txBody>
                  <a:tcPr/>
                </a:tc>
                <a:tc>
                  <a:txBody>
                    <a:bodyPr/>
                    <a:lstStyle/>
                    <a:p>
                      <a:endParaRPr lang="en-AU"/>
                    </a:p>
                  </a:txBody>
                  <a:tcPr/>
                </a:tc>
                <a:tc>
                  <a:txBody>
                    <a:bodyPr/>
                    <a:lstStyle/>
                    <a:p>
                      <a:endParaRPr lang="en-AU" dirty="0"/>
                    </a:p>
                  </a:txBody>
                  <a:tcPr/>
                </a:tc>
                <a:extLst>
                  <a:ext uri="{0D108BD9-81ED-4DB2-BD59-A6C34878D82A}">
                    <a16:rowId xmlns:a16="http://schemas.microsoft.com/office/drawing/2014/main" val="10004"/>
                  </a:ext>
                </a:extLst>
              </a:tr>
              <a:tr h="185420">
                <a:tc>
                  <a:txBody>
                    <a:bodyPr/>
                    <a:lstStyle/>
                    <a:p>
                      <a:endParaRPr lang="en-AU" dirty="0"/>
                    </a:p>
                  </a:txBody>
                  <a:tcPr/>
                </a:tc>
                <a:tc>
                  <a:txBody>
                    <a:bodyPr/>
                    <a:lstStyle/>
                    <a:p>
                      <a:endParaRPr lang="en-AU" dirty="0"/>
                    </a:p>
                  </a:txBody>
                  <a:tcPr/>
                </a:tc>
                <a:tc>
                  <a:txBody>
                    <a:bodyPr/>
                    <a:lstStyle/>
                    <a:p>
                      <a:endParaRPr lang="en-AU" dirty="0"/>
                    </a:p>
                  </a:txBody>
                  <a:tcPr/>
                </a:tc>
                <a:tc>
                  <a:txBody>
                    <a:bodyPr/>
                    <a:lstStyle/>
                    <a:p>
                      <a:endParaRPr lang="en-AU" dirty="0"/>
                    </a:p>
                  </a:txBody>
                  <a:tcPr/>
                </a:tc>
                <a:tc>
                  <a:txBody>
                    <a:bodyPr/>
                    <a:lstStyle/>
                    <a:p>
                      <a:endParaRPr lang="en-AU" dirty="0"/>
                    </a:p>
                  </a:txBody>
                  <a:tcPr/>
                </a:tc>
                <a:extLst>
                  <a:ext uri="{0D108BD9-81ED-4DB2-BD59-A6C34878D82A}">
                    <a16:rowId xmlns:a16="http://schemas.microsoft.com/office/drawing/2014/main" val="10005"/>
                  </a:ext>
                </a:extLst>
              </a:tr>
              <a:tr h="185420">
                <a:tc>
                  <a:txBody>
                    <a:bodyPr/>
                    <a:lstStyle/>
                    <a:p>
                      <a:endParaRPr lang="en-AU" dirty="0"/>
                    </a:p>
                  </a:txBody>
                  <a:tcPr/>
                </a:tc>
                <a:tc>
                  <a:txBody>
                    <a:bodyPr/>
                    <a:lstStyle/>
                    <a:p>
                      <a:endParaRPr lang="en-AU" dirty="0"/>
                    </a:p>
                  </a:txBody>
                  <a:tcPr/>
                </a:tc>
                <a:tc>
                  <a:txBody>
                    <a:bodyPr/>
                    <a:lstStyle/>
                    <a:p>
                      <a:endParaRPr lang="en-AU" dirty="0"/>
                    </a:p>
                  </a:txBody>
                  <a:tcPr/>
                </a:tc>
                <a:tc>
                  <a:txBody>
                    <a:bodyPr/>
                    <a:lstStyle/>
                    <a:p>
                      <a:endParaRPr lang="en-AU" dirty="0"/>
                    </a:p>
                  </a:txBody>
                  <a:tcPr/>
                </a:tc>
                <a:tc>
                  <a:txBody>
                    <a:bodyPr/>
                    <a:lstStyle/>
                    <a:p>
                      <a:endParaRPr lang="en-AU" dirty="0"/>
                    </a:p>
                  </a:txBody>
                  <a:tcPr/>
                </a:tc>
                <a:extLst>
                  <a:ext uri="{0D108BD9-81ED-4DB2-BD59-A6C34878D82A}">
                    <a16:rowId xmlns:a16="http://schemas.microsoft.com/office/drawing/2014/main" val="10006"/>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1255760084"/>
              </p:ext>
            </p:extLst>
          </p:nvPr>
        </p:nvGraphicFramePr>
        <p:xfrm>
          <a:off x="167898" y="3212976"/>
          <a:ext cx="5124182" cy="2585720"/>
        </p:xfrm>
        <a:graphic>
          <a:graphicData uri="http://schemas.openxmlformats.org/drawingml/2006/table">
            <a:tbl>
              <a:tblPr firstRow="1" bandRow="1">
                <a:tableStyleId>{5C22544A-7EE6-4342-B048-85BDC9FD1C3A}</a:tableStyleId>
              </a:tblPr>
              <a:tblGrid>
                <a:gridCol w="947718">
                  <a:extLst>
                    <a:ext uri="{9D8B030D-6E8A-4147-A177-3AD203B41FA5}">
                      <a16:colId xmlns:a16="http://schemas.microsoft.com/office/drawing/2014/main" val="20000"/>
                    </a:ext>
                  </a:extLst>
                </a:gridCol>
                <a:gridCol w="1152128">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gridCol w="1152128">
                  <a:extLst>
                    <a:ext uri="{9D8B030D-6E8A-4147-A177-3AD203B41FA5}">
                      <a16:colId xmlns:a16="http://schemas.microsoft.com/office/drawing/2014/main" val="20004"/>
                    </a:ext>
                  </a:extLst>
                </a:gridCol>
              </a:tblGrid>
              <a:tr h="370840">
                <a:tc>
                  <a:txBody>
                    <a:bodyPr/>
                    <a:lstStyle/>
                    <a:p>
                      <a:endParaRPr lang="en-AU" dirty="0"/>
                    </a:p>
                  </a:txBody>
                  <a:tcPr>
                    <a:noFill/>
                  </a:tcPr>
                </a:tc>
                <a:tc>
                  <a:txBody>
                    <a:bodyPr/>
                    <a:lstStyle/>
                    <a:p>
                      <a:endParaRPr lang="en-AU" dirty="0"/>
                    </a:p>
                  </a:txBody>
                  <a:tcPr>
                    <a:noFill/>
                  </a:tcPr>
                </a:tc>
                <a:tc>
                  <a:txBody>
                    <a:bodyPr/>
                    <a:lstStyle/>
                    <a:p>
                      <a:endParaRPr lang="en-AU" dirty="0"/>
                    </a:p>
                  </a:txBody>
                  <a:tcPr>
                    <a:noFill/>
                  </a:tcPr>
                </a:tc>
                <a:tc>
                  <a:txBody>
                    <a:bodyPr/>
                    <a:lstStyle/>
                    <a:p>
                      <a:endParaRPr lang="en-AU" dirty="0"/>
                    </a:p>
                  </a:txBody>
                  <a:tcPr>
                    <a:noFill/>
                  </a:tcPr>
                </a:tc>
                <a:tc>
                  <a:txBody>
                    <a:bodyPr/>
                    <a:lstStyle/>
                    <a:p>
                      <a:endParaRPr lang="en-AU" dirty="0"/>
                    </a:p>
                  </a:txBody>
                  <a:tcPr>
                    <a:noFill/>
                  </a:tcPr>
                </a:tc>
                <a:extLst>
                  <a:ext uri="{0D108BD9-81ED-4DB2-BD59-A6C34878D82A}">
                    <a16:rowId xmlns:a16="http://schemas.microsoft.com/office/drawing/2014/main" val="10000"/>
                  </a:ext>
                </a:extLst>
              </a:tr>
              <a:tr h="370840">
                <a:tc>
                  <a:txBody>
                    <a:bodyPr/>
                    <a:lstStyle/>
                    <a:p>
                      <a:endParaRPr lang="en-AU" dirty="0"/>
                    </a:p>
                  </a:txBody>
                  <a:tcPr>
                    <a:noFill/>
                  </a:tcPr>
                </a:tc>
                <a:tc>
                  <a:txBody>
                    <a:bodyPr/>
                    <a:lstStyle/>
                    <a:p>
                      <a:endParaRPr lang="en-AU" dirty="0"/>
                    </a:p>
                  </a:txBody>
                  <a:tcPr>
                    <a:noFill/>
                  </a:tcPr>
                </a:tc>
                <a:tc>
                  <a:txBody>
                    <a:bodyPr/>
                    <a:lstStyle/>
                    <a:p>
                      <a:endParaRPr lang="en-AU" dirty="0"/>
                    </a:p>
                  </a:txBody>
                  <a:tcPr>
                    <a:noFill/>
                  </a:tcPr>
                </a:tc>
                <a:tc>
                  <a:txBody>
                    <a:bodyPr/>
                    <a:lstStyle/>
                    <a:p>
                      <a:endParaRPr lang="en-AU" dirty="0"/>
                    </a:p>
                  </a:txBody>
                  <a:tcPr>
                    <a:noFill/>
                  </a:tcPr>
                </a:tc>
                <a:tc>
                  <a:txBody>
                    <a:bodyPr/>
                    <a:lstStyle/>
                    <a:p>
                      <a:endParaRPr lang="en-AU" dirty="0"/>
                    </a:p>
                  </a:txBody>
                  <a:tcPr>
                    <a:noFill/>
                  </a:tcPr>
                </a:tc>
                <a:extLst>
                  <a:ext uri="{0D108BD9-81ED-4DB2-BD59-A6C34878D82A}">
                    <a16:rowId xmlns:a16="http://schemas.microsoft.com/office/drawing/2014/main" val="10001"/>
                  </a:ext>
                </a:extLst>
              </a:tr>
              <a:tr h="370840">
                <a:tc>
                  <a:txBody>
                    <a:bodyPr/>
                    <a:lstStyle/>
                    <a:p>
                      <a:endParaRPr lang="en-AU" dirty="0"/>
                    </a:p>
                  </a:txBody>
                  <a:tcPr>
                    <a:noFill/>
                  </a:tcPr>
                </a:tc>
                <a:tc>
                  <a:txBody>
                    <a:bodyPr/>
                    <a:lstStyle/>
                    <a:p>
                      <a:endParaRPr lang="en-AU" dirty="0"/>
                    </a:p>
                  </a:txBody>
                  <a:tcPr>
                    <a:noFill/>
                  </a:tcPr>
                </a:tc>
                <a:tc>
                  <a:txBody>
                    <a:bodyPr/>
                    <a:lstStyle/>
                    <a:p>
                      <a:endParaRPr lang="en-AU" dirty="0"/>
                    </a:p>
                  </a:txBody>
                  <a:tcPr>
                    <a:noFill/>
                  </a:tcPr>
                </a:tc>
                <a:tc>
                  <a:txBody>
                    <a:bodyPr/>
                    <a:lstStyle/>
                    <a:p>
                      <a:endParaRPr lang="en-AU" dirty="0"/>
                    </a:p>
                  </a:txBody>
                  <a:tcPr>
                    <a:noFill/>
                  </a:tcPr>
                </a:tc>
                <a:tc>
                  <a:txBody>
                    <a:bodyPr/>
                    <a:lstStyle/>
                    <a:p>
                      <a:endParaRPr lang="en-AU" dirty="0"/>
                    </a:p>
                  </a:txBody>
                  <a:tcPr>
                    <a:noFill/>
                  </a:tcPr>
                </a:tc>
                <a:extLst>
                  <a:ext uri="{0D108BD9-81ED-4DB2-BD59-A6C34878D82A}">
                    <a16:rowId xmlns:a16="http://schemas.microsoft.com/office/drawing/2014/main" val="10002"/>
                  </a:ext>
                </a:extLst>
              </a:tr>
              <a:tr h="370840">
                <a:tc>
                  <a:txBody>
                    <a:bodyPr/>
                    <a:lstStyle/>
                    <a:p>
                      <a:endParaRPr lang="en-AU" dirty="0"/>
                    </a:p>
                  </a:txBody>
                  <a:tcPr>
                    <a:noFill/>
                  </a:tcPr>
                </a:tc>
                <a:tc>
                  <a:txBody>
                    <a:bodyPr/>
                    <a:lstStyle/>
                    <a:p>
                      <a:endParaRPr lang="en-AU" dirty="0"/>
                    </a:p>
                  </a:txBody>
                  <a:tcPr>
                    <a:noFill/>
                  </a:tcPr>
                </a:tc>
                <a:tc>
                  <a:txBody>
                    <a:bodyPr/>
                    <a:lstStyle/>
                    <a:p>
                      <a:endParaRPr lang="en-AU" dirty="0"/>
                    </a:p>
                  </a:txBody>
                  <a:tcPr>
                    <a:noFill/>
                  </a:tcPr>
                </a:tc>
                <a:tc>
                  <a:txBody>
                    <a:bodyPr/>
                    <a:lstStyle/>
                    <a:p>
                      <a:endParaRPr lang="en-AU" dirty="0"/>
                    </a:p>
                  </a:txBody>
                  <a:tcPr>
                    <a:noFill/>
                  </a:tcPr>
                </a:tc>
                <a:tc>
                  <a:txBody>
                    <a:bodyPr/>
                    <a:lstStyle/>
                    <a:p>
                      <a:endParaRPr lang="en-AU" dirty="0"/>
                    </a:p>
                  </a:txBody>
                  <a:tcPr>
                    <a:noFill/>
                  </a:tcPr>
                </a:tc>
                <a:extLst>
                  <a:ext uri="{0D108BD9-81ED-4DB2-BD59-A6C34878D82A}">
                    <a16:rowId xmlns:a16="http://schemas.microsoft.com/office/drawing/2014/main" val="10003"/>
                  </a:ext>
                </a:extLst>
              </a:tr>
              <a:tr h="370840">
                <a:tc>
                  <a:txBody>
                    <a:bodyPr/>
                    <a:lstStyle/>
                    <a:p>
                      <a:endParaRPr lang="en-AU" dirty="0"/>
                    </a:p>
                  </a:txBody>
                  <a:tcPr>
                    <a:noFill/>
                  </a:tcPr>
                </a:tc>
                <a:tc>
                  <a:txBody>
                    <a:bodyPr/>
                    <a:lstStyle/>
                    <a:p>
                      <a:endParaRPr lang="en-AU" dirty="0"/>
                    </a:p>
                  </a:txBody>
                  <a:tcPr>
                    <a:noFill/>
                  </a:tcPr>
                </a:tc>
                <a:tc>
                  <a:txBody>
                    <a:bodyPr/>
                    <a:lstStyle/>
                    <a:p>
                      <a:endParaRPr lang="en-AU" dirty="0"/>
                    </a:p>
                  </a:txBody>
                  <a:tcPr>
                    <a:noFill/>
                  </a:tcPr>
                </a:tc>
                <a:tc>
                  <a:txBody>
                    <a:bodyPr/>
                    <a:lstStyle/>
                    <a:p>
                      <a:endParaRPr lang="en-AU" dirty="0"/>
                    </a:p>
                  </a:txBody>
                  <a:tcPr>
                    <a:noFill/>
                  </a:tcPr>
                </a:tc>
                <a:tc>
                  <a:txBody>
                    <a:bodyPr/>
                    <a:lstStyle/>
                    <a:p>
                      <a:endParaRPr lang="en-AU" dirty="0"/>
                    </a:p>
                  </a:txBody>
                  <a:tcPr>
                    <a:noFill/>
                  </a:tcPr>
                </a:tc>
                <a:extLst>
                  <a:ext uri="{0D108BD9-81ED-4DB2-BD59-A6C34878D82A}">
                    <a16:rowId xmlns:a16="http://schemas.microsoft.com/office/drawing/2014/main" val="10004"/>
                  </a:ext>
                </a:extLst>
              </a:tr>
              <a:tr h="185420">
                <a:tc>
                  <a:txBody>
                    <a:bodyPr/>
                    <a:lstStyle/>
                    <a:p>
                      <a:endParaRPr lang="en-AU" dirty="0"/>
                    </a:p>
                  </a:txBody>
                  <a:tcPr/>
                </a:tc>
                <a:tc>
                  <a:txBody>
                    <a:bodyPr/>
                    <a:lstStyle/>
                    <a:p>
                      <a:endParaRPr lang="en-AU" dirty="0"/>
                    </a:p>
                  </a:txBody>
                  <a:tcPr/>
                </a:tc>
                <a:tc>
                  <a:txBody>
                    <a:bodyPr/>
                    <a:lstStyle/>
                    <a:p>
                      <a:endParaRPr lang="en-AU" dirty="0"/>
                    </a:p>
                  </a:txBody>
                  <a:tcPr/>
                </a:tc>
                <a:tc>
                  <a:txBody>
                    <a:bodyPr/>
                    <a:lstStyle/>
                    <a:p>
                      <a:endParaRPr lang="en-AU" dirty="0"/>
                    </a:p>
                  </a:txBody>
                  <a:tcPr/>
                </a:tc>
                <a:tc>
                  <a:txBody>
                    <a:bodyPr/>
                    <a:lstStyle/>
                    <a:p>
                      <a:endParaRPr lang="en-AU" dirty="0"/>
                    </a:p>
                  </a:txBody>
                  <a:tcPr/>
                </a:tc>
                <a:extLst>
                  <a:ext uri="{0D108BD9-81ED-4DB2-BD59-A6C34878D82A}">
                    <a16:rowId xmlns:a16="http://schemas.microsoft.com/office/drawing/2014/main" val="10005"/>
                  </a:ext>
                </a:extLst>
              </a:tr>
              <a:tr h="185420">
                <a:tc>
                  <a:txBody>
                    <a:bodyPr/>
                    <a:lstStyle/>
                    <a:p>
                      <a:endParaRPr lang="en-AU" dirty="0"/>
                    </a:p>
                  </a:txBody>
                  <a:tcPr/>
                </a:tc>
                <a:tc>
                  <a:txBody>
                    <a:bodyPr/>
                    <a:lstStyle/>
                    <a:p>
                      <a:endParaRPr lang="en-AU" dirty="0"/>
                    </a:p>
                  </a:txBody>
                  <a:tcPr/>
                </a:tc>
                <a:tc>
                  <a:txBody>
                    <a:bodyPr/>
                    <a:lstStyle/>
                    <a:p>
                      <a:endParaRPr lang="en-AU" dirty="0"/>
                    </a:p>
                  </a:txBody>
                  <a:tcPr/>
                </a:tc>
                <a:tc>
                  <a:txBody>
                    <a:bodyPr/>
                    <a:lstStyle/>
                    <a:p>
                      <a:endParaRPr lang="en-AU" dirty="0"/>
                    </a:p>
                  </a:txBody>
                  <a:tcPr/>
                </a:tc>
                <a:tc>
                  <a:txBody>
                    <a:bodyPr/>
                    <a:lstStyle/>
                    <a:p>
                      <a:endParaRPr lang="en-AU" dirty="0"/>
                    </a:p>
                  </a:txBody>
                  <a:tcPr/>
                </a:tc>
                <a:extLst>
                  <a:ext uri="{0D108BD9-81ED-4DB2-BD59-A6C34878D82A}">
                    <a16:rowId xmlns:a16="http://schemas.microsoft.com/office/drawing/2014/main" val="10006"/>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4156176807"/>
              </p:ext>
            </p:extLst>
          </p:nvPr>
        </p:nvGraphicFramePr>
        <p:xfrm>
          <a:off x="179512" y="3219544"/>
          <a:ext cx="5124182" cy="2585720"/>
        </p:xfrm>
        <a:graphic>
          <a:graphicData uri="http://schemas.openxmlformats.org/drawingml/2006/table">
            <a:tbl>
              <a:tblPr firstRow="1" bandRow="1">
                <a:tableStyleId>{5C22544A-7EE6-4342-B048-85BDC9FD1C3A}</a:tableStyleId>
              </a:tblPr>
              <a:tblGrid>
                <a:gridCol w="947718">
                  <a:extLst>
                    <a:ext uri="{9D8B030D-6E8A-4147-A177-3AD203B41FA5}">
                      <a16:colId xmlns:a16="http://schemas.microsoft.com/office/drawing/2014/main" val="20000"/>
                    </a:ext>
                  </a:extLst>
                </a:gridCol>
                <a:gridCol w="1152128">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gridCol w="1152128">
                  <a:extLst>
                    <a:ext uri="{9D8B030D-6E8A-4147-A177-3AD203B41FA5}">
                      <a16:colId xmlns:a16="http://schemas.microsoft.com/office/drawing/2014/main" val="20004"/>
                    </a:ext>
                  </a:extLst>
                </a:gridCol>
              </a:tblGrid>
              <a:tr h="370840">
                <a:tc>
                  <a:txBody>
                    <a:bodyPr/>
                    <a:lstStyle/>
                    <a:p>
                      <a:endParaRPr lang="en-AU" dirty="0"/>
                    </a:p>
                  </a:txBody>
                  <a:tcPr>
                    <a:noFill/>
                  </a:tcPr>
                </a:tc>
                <a:tc>
                  <a:txBody>
                    <a:bodyPr/>
                    <a:lstStyle/>
                    <a:p>
                      <a:endParaRPr lang="en-AU" dirty="0"/>
                    </a:p>
                  </a:txBody>
                  <a:tcPr>
                    <a:noFill/>
                  </a:tcPr>
                </a:tc>
                <a:tc>
                  <a:txBody>
                    <a:bodyPr/>
                    <a:lstStyle/>
                    <a:p>
                      <a:endParaRPr lang="en-AU" dirty="0"/>
                    </a:p>
                  </a:txBody>
                  <a:tcPr>
                    <a:noFill/>
                  </a:tcPr>
                </a:tc>
                <a:tc>
                  <a:txBody>
                    <a:bodyPr/>
                    <a:lstStyle/>
                    <a:p>
                      <a:endParaRPr lang="en-AU" dirty="0"/>
                    </a:p>
                  </a:txBody>
                  <a:tcPr>
                    <a:noFill/>
                  </a:tcPr>
                </a:tc>
                <a:tc>
                  <a:txBody>
                    <a:bodyPr/>
                    <a:lstStyle/>
                    <a:p>
                      <a:endParaRPr lang="en-AU" dirty="0"/>
                    </a:p>
                  </a:txBody>
                  <a:tcPr>
                    <a:noFill/>
                  </a:tcPr>
                </a:tc>
                <a:extLst>
                  <a:ext uri="{0D108BD9-81ED-4DB2-BD59-A6C34878D82A}">
                    <a16:rowId xmlns:a16="http://schemas.microsoft.com/office/drawing/2014/main" val="10000"/>
                  </a:ext>
                </a:extLst>
              </a:tr>
              <a:tr h="370840">
                <a:tc>
                  <a:txBody>
                    <a:bodyPr/>
                    <a:lstStyle/>
                    <a:p>
                      <a:endParaRPr lang="en-AU" dirty="0"/>
                    </a:p>
                  </a:txBody>
                  <a:tcPr>
                    <a:noFill/>
                  </a:tcPr>
                </a:tc>
                <a:tc>
                  <a:txBody>
                    <a:bodyPr/>
                    <a:lstStyle/>
                    <a:p>
                      <a:endParaRPr lang="en-AU" dirty="0"/>
                    </a:p>
                  </a:txBody>
                  <a:tcPr>
                    <a:noFill/>
                  </a:tcPr>
                </a:tc>
                <a:tc>
                  <a:txBody>
                    <a:bodyPr/>
                    <a:lstStyle/>
                    <a:p>
                      <a:endParaRPr lang="en-AU" dirty="0"/>
                    </a:p>
                  </a:txBody>
                  <a:tcPr>
                    <a:noFill/>
                  </a:tcPr>
                </a:tc>
                <a:tc>
                  <a:txBody>
                    <a:bodyPr/>
                    <a:lstStyle/>
                    <a:p>
                      <a:endParaRPr lang="en-AU" dirty="0"/>
                    </a:p>
                  </a:txBody>
                  <a:tcPr>
                    <a:noFill/>
                  </a:tcPr>
                </a:tc>
                <a:tc>
                  <a:txBody>
                    <a:bodyPr/>
                    <a:lstStyle/>
                    <a:p>
                      <a:endParaRPr lang="en-AU" dirty="0"/>
                    </a:p>
                  </a:txBody>
                  <a:tcPr>
                    <a:noFill/>
                  </a:tcPr>
                </a:tc>
                <a:extLst>
                  <a:ext uri="{0D108BD9-81ED-4DB2-BD59-A6C34878D82A}">
                    <a16:rowId xmlns:a16="http://schemas.microsoft.com/office/drawing/2014/main" val="10001"/>
                  </a:ext>
                </a:extLst>
              </a:tr>
              <a:tr h="370840">
                <a:tc>
                  <a:txBody>
                    <a:bodyPr/>
                    <a:lstStyle/>
                    <a:p>
                      <a:endParaRPr lang="en-AU" dirty="0"/>
                    </a:p>
                  </a:txBody>
                  <a:tcPr>
                    <a:noFill/>
                  </a:tcPr>
                </a:tc>
                <a:tc>
                  <a:txBody>
                    <a:bodyPr/>
                    <a:lstStyle/>
                    <a:p>
                      <a:endParaRPr lang="en-AU" dirty="0"/>
                    </a:p>
                  </a:txBody>
                  <a:tcPr>
                    <a:noFill/>
                  </a:tcPr>
                </a:tc>
                <a:tc>
                  <a:txBody>
                    <a:bodyPr/>
                    <a:lstStyle/>
                    <a:p>
                      <a:endParaRPr lang="en-AU" dirty="0"/>
                    </a:p>
                  </a:txBody>
                  <a:tcPr>
                    <a:noFill/>
                  </a:tcPr>
                </a:tc>
                <a:tc>
                  <a:txBody>
                    <a:bodyPr/>
                    <a:lstStyle/>
                    <a:p>
                      <a:endParaRPr lang="en-AU" dirty="0"/>
                    </a:p>
                  </a:txBody>
                  <a:tcPr>
                    <a:noFill/>
                  </a:tcPr>
                </a:tc>
                <a:tc>
                  <a:txBody>
                    <a:bodyPr/>
                    <a:lstStyle/>
                    <a:p>
                      <a:endParaRPr lang="en-AU" dirty="0"/>
                    </a:p>
                  </a:txBody>
                  <a:tcPr>
                    <a:noFill/>
                  </a:tcPr>
                </a:tc>
                <a:extLst>
                  <a:ext uri="{0D108BD9-81ED-4DB2-BD59-A6C34878D82A}">
                    <a16:rowId xmlns:a16="http://schemas.microsoft.com/office/drawing/2014/main" val="10002"/>
                  </a:ext>
                </a:extLst>
              </a:tr>
              <a:tr h="370840">
                <a:tc>
                  <a:txBody>
                    <a:bodyPr/>
                    <a:lstStyle/>
                    <a:p>
                      <a:endParaRPr lang="en-AU" dirty="0"/>
                    </a:p>
                  </a:txBody>
                  <a:tcPr>
                    <a:noFill/>
                  </a:tcPr>
                </a:tc>
                <a:tc>
                  <a:txBody>
                    <a:bodyPr/>
                    <a:lstStyle/>
                    <a:p>
                      <a:endParaRPr lang="en-AU" dirty="0"/>
                    </a:p>
                  </a:txBody>
                  <a:tcPr>
                    <a:noFill/>
                  </a:tcPr>
                </a:tc>
                <a:tc>
                  <a:txBody>
                    <a:bodyPr/>
                    <a:lstStyle/>
                    <a:p>
                      <a:endParaRPr lang="en-AU" dirty="0"/>
                    </a:p>
                  </a:txBody>
                  <a:tcPr>
                    <a:noFill/>
                  </a:tcPr>
                </a:tc>
                <a:tc>
                  <a:txBody>
                    <a:bodyPr/>
                    <a:lstStyle/>
                    <a:p>
                      <a:endParaRPr lang="en-AU" dirty="0"/>
                    </a:p>
                  </a:txBody>
                  <a:tcPr>
                    <a:noFill/>
                  </a:tcPr>
                </a:tc>
                <a:tc>
                  <a:txBody>
                    <a:bodyPr/>
                    <a:lstStyle/>
                    <a:p>
                      <a:endParaRPr lang="en-AU" dirty="0"/>
                    </a:p>
                  </a:txBody>
                  <a:tcPr>
                    <a:noFill/>
                  </a:tcPr>
                </a:tc>
                <a:extLst>
                  <a:ext uri="{0D108BD9-81ED-4DB2-BD59-A6C34878D82A}">
                    <a16:rowId xmlns:a16="http://schemas.microsoft.com/office/drawing/2014/main" val="10003"/>
                  </a:ext>
                </a:extLst>
              </a:tr>
              <a:tr h="370840">
                <a:tc>
                  <a:txBody>
                    <a:bodyPr/>
                    <a:lstStyle/>
                    <a:p>
                      <a:endParaRPr lang="en-AU" dirty="0"/>
                    </a:p>
                  </a:txBody>
                  <a:tcPr>
                    <a:noFill/>
                  </a:tcPr>
                </a:tc>
                <a:tc>
                  <a:txBody>
                    <a:bodyPr/>
                    <a:lstStyle/>
                    <a:p>
                      <a:endParaRPr lang="en-AU" dirty="0"/>
                    </a:p>
                  </a:txBody>
                  <a:tcPr>
                    <a:noFill/>
                  </a:tcPr>
                </a:tc>
                <a:tc>
                  <a:txBody>
                    <a:bodyPr/>
                    <a:lstStyle/>
                    <a:p>
                      <a:endParaRPr lang="en-AU" dirty="0"/>
                    </a:p>
                  </a:txBody>
                  <a:tcPr>
                    <a:noFill/>
                  </a:tcPr>
                </a:tc>
                <a:tc>
                  <a:txBody>
                    <a:bodyPr/>
                    <a:lstStyle/>
                    <a:p>
                      <a:endParaRPr lang="en-AU" dirty="0"/>
                    </a:p>
                  </a:txBody>
                  <a:tcPr>
                    <a:noFill/>
                  </a:tcPr>
                </a:tc>
                <a:tc>
                  <a:txBody>
                    <a:bodyPr/>
                    <a:lstStyle/>
                    <a:p>
                      <a:endParaRPr lang="en-AU" dirty="0"/>
                    </a:p>
                  </a:txBody>
                  <a:tcPr>
                    <a:noFill/>
                  </a:tcPr>
                </a:tc>
                <a:extLst>
                  <a:ext uri="{0D108BD9-81ED-4DB2-BD59-A6C34878D82A}">
                    <a16:rowId xmlns:a16="http://schemas.microsoft.com/office/drawing/2014/main" val="10004"/>
                  </a:ext>
                </a:extLst>
              </a:tr>
              <a:tr h="185420">
                <a:tc>
                  <a:txBody>
                    <a:bodyPr/>
                    <a:lstStyle/>
                    <a:p>
                      <a:endParaRPr lang="en-AU" dirty="0"/>
                    </a:p>
                  </a:txBody>
                  <a:tcPr>
                    <a:noFill/>
                  </a:tcPr>
                </a:tc>
                <a:tc>
                  <a:txBody>
                    <a:bodyPr/>
                    <a:lstStyle/>
                    <a:p>
                      <a:endParaRPr lang="en-AU" dirty="0"/>
                    </a:p>
                  </a:txBody>
                  <a:tcPr>
                    <a:noFill/>
                  </a:tcPr>
                </a:tc>
                <a:tc>
                  <a:txBody>
                    <a:bodyPr/>
                    <a:lstStyle/>
                    <a:p>
                      <a:endParaRPr lang="en-AU" dirty="0"/>
                    </a:p>
                  </a:txBody>
                  <a:tcPr>
                    <a:noFill/>
                  </a:tcPr>
                </a:tc>
                <a:tc>
                  <a:txBody>
                    <a:bodyPr/>
                    <a:lstStyle/>
                    <a:p>
                      <a:endParaRPr lang="en-AU" dirty="0"/>
                    </a:p>
                  </a:txBody>
                  <a:tcPr>
                    <a:noFill/>
                  </a:tcPr>
                </a:tc>
                <a:tc>
                  <a:txBody>
                    <a:bodyPr/>
                    <a:lstStyle/>
                    <a:p>
                      <a:endParaRPr lang="en-AU" dirty="0"/>
                    </a:p>
                  </a:txBody>
                  <a:tcPr>
                    <a:noFill/>
                  </a:tcPr>
                </a:tc>
                <a:extLst>
                  <a:ext uri="{0D108BD9-81ED-4DB2-BD59-A6C34878D82A}">
                    <a16:rowId xmlns:a16="http://schemas.microsoft.com/office/drawing/2014/main" val="10005"/>
                  </a:ext>
                </a:extLst>
              </a:tr>
              <a:tr h="185420">
                <a:tc>
                  <a:txBody>
                    <a:bodyPr/>
                    <a:lstStyle/>
                    <a:p>
                      <a:endParaRPr lang="en-AU" dirty="0"/>
                    </a:p>
                  </a:txBody>
                  <a:tcPr/>
                </a:tc>
                <a:tc>
                  <a:txBody>
                    <a:bodyPr/>
                    <a:lstStyle/>
                    <a:p>
                      <a:endParaRPr lang="en-AU" dirty="0"/>
                    </a:p>
                  </a:txBody>
                  <a:tcPr/>
                </a:tc>
                <a:tc>
                  <a:txBody>
                    <a:bodyPr/>
                    <a:lstStyle/>
                    <a:p>
                      <a:endParaRPr lang="en-AU" dirty="0"/>
                    </a:p>
                  </a:txBody>
                  <a:tcPr/>
                </a:tc>
                <a:tc>
                  <a:txBody>
                    <a:bodyPr/>
                    <a:lstStyle/>
                    <a:p>
                      <a:endParaRPr lang="en-AU" dirty="0"/>
                    </a:p>
                  </a:txBody>
                  <a:tcPr/>
                </a:tc>
                <a:tc>
                  <a:txBody>
                    <a:bodyPr/>
                    <a:lstStyle/>
                    <a:p>
                      <a:endParaRPr lang="en-AU" dirty="0"/>
                    </a:p>
                  </a:txBody>
                  <a:tcPr/>
                </a:tc>
                <a:extLst>
                  <a:ext uri="{0D108BD9-81ED-4DB2-BD59-A6C34878D82A}">
                    <a16:rowId xmlns:a16="http://schemas.microsoft.com/office/drawing/2014/main" val="10006"/>
                  </a:ext>
                </a:extLst>
              </a:tr>
            </a:tbl>
          </a:graphicData>
        </a:graphic>
      </p:graphicFrame>
      <p:sp>
        <p:nvSpPr>
          <p:cNvPr id="23" name="TextBox 22"/>
          <p:cNvSpPr txBox="1"/>
          <p:nvPr/>
        </p:nvSpPr>
        <p:spPr>
          <a:xfrm>
            <a:off x="6706580" y="4293104"/>
            <a:ext cx="936104" cy="469359"/>
          </a:xfrm>
          <a:prstGeom prst="rect">
            <a:avLst/>
          </a:prstGeom>
          <a:noFill/>
        </p:spPr>
        <p:txBody>
          <a:bodyPr wrap="square" rtlCol="0">
            <a:spAutoFit/>
          </a:bodyPr>
          <a:lstStyle/>
          <a:p>
            <a:r>
              <a:rPr lang="en-AU" sz="1050" b="1" dirty="0">
                <a:latin typeface="Arial Narrow" panose="020B0606020202030204" pitchFamily="34" charset="0"/>
                <a:cs typeface="Arial" panose="020B0604020202020204" pitchFamily="34" charset="0"/>
              </a:rPr>
              <a:t>Angle of Incidence, </a:t>
            </a:r>
            <a:r>
              <a:rPr lang="en-AU" sz="1400" b="1" i="1" dirty="0" err="1">
                <a:latin typeface="Times New Roman" panose="02020603050405020304" pitchFamily="18" charset="0"/>
                <a:cs typeface="Times New Roman" panose="02020603050405020304" pitchFamily="18" charset="0"/>
              </a:rPr>
              <a:t>i</a:t>
            </a:r>
            <a:endParaRPr lang="en-AU" sz="1050" b="1" i="1" dirty="0">
              <a:latin typeface="Times New Roman" panose="02020603050405020304" pitchFamily="18" charset="0"/>
              <a:cs typeface="Times New Roman" panose="02020603050405020304" pitchFamily="18" charset="0"/>
            </a:endParaRPr>
          </a:p>
        </p:txBody>
      </p:sp>
      <p:sp>
        <p:nvSpPr>
          <p:cNvPr id="24" name="TextBox 23"/>
          <p:cNvSpPr txBox="1"/>
          <p:nvPr/>
        </p:nvSpPr>
        <p:spPr>
          <a:xfrm>
            <a:off x="7210636" y="4633992"/>
            <a:ext cx="936104" cy="469359"/>
          </a:xfrm>
          <a:prstGeom prst="rect">
            <a:avLst/>
          </a:prstGeom>
          <a:noFill/>
        </p:spPr>
        <p:txBody>
          <a:bodyPr wrap="square" rtlCol="0">
            <a:spAutoFit/>
          </a:bodyPr>
          <a:lstStyle/>
          <a:p>
            <a:r>
              <a:rPr lang="en-AU" sz="1050" b="1" dirty="0">
                <a:latin typeface="Arial Narrow" panose="020B0606020202030204" pitchFamily="34" charset="0"/>
                <a:cs typeface="Arial" panose="020B0604020202020204" pitchFamily="34" charset="0"/>
              </a:rPr>
              <a:t>Angle of Reflection, </a:t>
            </a:r>
            <a:r>
              <a:rPr lang="en-AU" sz="1400" b="1" i="1" dirty="0">
                <a:latin typeface="Times New Roman" panose="02020603050405020304" pitchFamily="18" charset="0"/>
                <a:cs typeface="Times New Roman" panose="02020603050405020304" pitchFamily="18" charset="0"/>
              </a:rPr>
              <a:t>r</a:t>
            </a:r>
          </a:p>
        </p:txBody>
      </p:sp>
      <p:sp>
        <p:nvSpPr>
          <p:cNvPr id="14" name="Rectangle 13"/>
          <p:cNvSpPr/>
          <p:nvPr/>
        </p:nvSpPr>
        <p:spPr>
          <a:xfrm>
            <a:off x="5436095" y="3426310"/>
            <a:ext cx="3702719" cy="3431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2019200" y="5850400"/>
            <a:ext cx="5665799" cy="954107"/>
          </a:xfrm>
          <a:prstGeom prst="rect">
            <a:avLst/>
          </a:prstGeom>
          <a:solidFill>
            <a:schemeClr val="accent1">
              <a:lumMod val="20000"/>
              <a:lumOff val="80000"/>
            </a:schemeClr>
          </a:solidFill>
        </p:spPr>
        <p:txBody>
          <a:bodyPr wrap="square">
            <a:spAutoFit/>
          </a:bodyPr>
          <a:lstStyle/>
          <a:p>
            <a:pPr marL="0" indent="0">
              <a:buNone/>
            </a:pPr>
            <a:r>
              <a:rPr lang="en-AU" sz="2800" u="sng" dirty="0">
                <a:latin typeface="Cambria Math" panose="02040503050406030204" pitchFamily="18" charset="0"/>
                <a:ea typeface="Cambria Math" panose="02040503050406030204" pitchFamily="18" charset="0"/>
              </a:rPr>
              <a:t> sin </a:t>
            </a:r>
            <a:r>
              <a:rPr lang="en-AU" sz="2800" u="sng" dirty="0" err="1">
                <a:latin typeface="Cambria Math" panose="02040503050406030204" pitchFamily="18" charset="0"/>
                <a:ea typeface="Cambria Math" panose="02040503050406030204" pitchFamily="18" charset="0"/>
              </a:rPr>
              <a:t>i</a:t>
            </a:r>
            <a:r>
              <a:rPr lang="en-AU" sz="2800" u="sng" dirty="0">
                <a:latin typeface="Cambria Math" panose="02040503050406030204" pitchFamily="18" charset="0"/>
                <a:ea typeface="Cambria Math" panose="02040503050406030204" pitchFamily="18" charset="0"/>
              </a:rPr>
              <a:t>  </a:t>
            </a:r>
            <a:r>
              <a:rPr lang="en-AU" sz="2800" dirty="0">
                <a:latin typeface="Cambria Math" panose="02040503050406030204" pitchFamily="18" charset="0"/>
                <a:ea typeface="Cambria Math" panose="02040503050406030204" pitchFamily="18" charset="0"/>
              </a:rPr>
              <a:t> =  </a:t>
            </a:r>
            <a:r>
              <a:rPr lang="en-AU" sz="2800" u="sng" dirty="0">
                <a:latin typeface="Cambria Math" panose="02040503050406030204" pitchFamily="18" charset="0"/>
                <a:ea typeface="Cambria Math" panose="02040503050406030204" pitchFamily="18" charset="0"/>
              </a:rPr>
              <a:t> </a:t>
            </a:r>
            <a:r>
              <a:rPr lang="en-AU" sz="2800" u="sng" dirty="0" err="1">
                <a:latin typeface="Cambria Math" panose="02040503050406030204" pitchFamily="18" charset="0"/>
                <a:ea typeface="Cambria Math" panose="02040503050406030204" pitchFamily="18" charset="0"/>
              </a:rPr>
              <a:t>v</a:t>
            </a:r>
            <a:r>
              <a:rPr lang="en-AU" sz="2800" baseline="-25000" dirty="0" err="1">
                <a:latin typeface="Cambria Math" panose="02040503050406030204" pitchFamily="18" charset="0"/>
                <a:ea typeface="Cambria Math" panose="02040503050406030204" pitchFamily="18" charset="0"/>
              </a:rPr>
              <a:t>water</a:t>
            </a:r>
            <a:r>
              <a:rPr lang="en-AU" sz="2800" u="sng" dirty="0">
                <a:latin typeface="Cambria Math" panose="02040503050406030204" pitchFamily="18" charset="0"/>
                <a:ea typeface="Cambria Math" panose="02040503050406030204" pitchFamily="18" charset="0"/>
              </a:rPr>
              <a:t>  </a:t>
            </a:r>
            <a:r>
              <a:rPr lang="en-AU" sz="2800" dirty="0">
                <a:latin typeface="Cambria Math" panose="02040503050406030204" pitchFamily="18" charset="0"/>
                <a:ea typeface="Cambria Math" panose="02040503050406030204" pitchFamily="18" charset="0"/>
              </a:rPr>
              <a:t>  =  </a:t>
            </a:r>
            <a:r>
              <a:rPr lang="en-AU" sz="2800" u="sng" dirty="0">
                <a:latin typeface="Cambria Math" panose="02040503050406030204" pitchFamily="18" charset="0"/>
                <a:ea typeface="Cambria Math" panose="02040503050406030204" pitchFamily="18" charset="0"/>
              </a:rPr>
              <a:t> </a:t>
            </a:r>
            <a:r>
              <a:rPr lang="el-GR" sz="2800" u="sng" dirty="0">
                <a:latin typeface="Cambria Math" panose="02040503050406030204" pitchFamily="18" charset="0"/>
                <a:ea typeface="Cambria Math" panose="02040503050406030204" pitchFamily="18" charset="0"/>
              </a:rPr>
              <a:t>λ</a:t>
            </a:r>
            <a:r>
              <a:rPr lang="en-AU" sz="2800" baseline="-25000" dirty="0">
                <a:latin typeface="Cambria Math" panose="02040503050406030204" pitchFamily="18" charset="0"/>
                <a:ea typeface="Cambria Math" panose="02040503050406030204" pitchFamily="18" charset="0"/>
              </a:rPr>
              <a:t>water</a:t>
            </a:r>
            <a:r>
              <a:rPr lang="en-AU" sz="2800" u="sng" dirty="0">
                <a:latin typeface="Cambria Math" panose="02040503050406030204" pitchFamily="18" charset="0"/>
                <a:ea typeface="Cambria Math" panose="02040503050406030204" pitchFamily="18" charset="0"/>
              </a:rPr>
              <a:t>  </a:t>
            </a:r>
            <a:r>
              <a:rPr lang="en-AU" sz="2800" dirty="0">
                <a:latin typeface="Cambria Math" panose="02040503050406030204" pitchFamily="18" charset="0"/>
                <a:ea typeface="Cambria Math" panose="02040503050406030204" pitchFamily="18" charset="0"/>
              </a:rPr>
              <a:t> = 0.752</a:t>
            </a:r>
            <a:endParaRPr lang="en-AU" sz="2800" dirty="0">
              <a:solidFill>
                <a:schemeClr val="accent1">
                  <a:lumMod val="20000"/>
                  <a:lumOff val="80000"/>
                </a:schemeClr>
              </a:solidFill>
              <a:latin typeface="Cambria Math" panose="02040503050406030204" pitchFamily="18" charset="0"/>
              <a:ea typeface="Cambria Math" panose="02040503050406030204" pitchFamily="18" charset="0"/>
            </a:endParaRPr>
          </a:p>
          <a:p>
            <a:pPr marL="0" indent="0">
              <a:buNone/>
            </a:pPr>
            <a:r>
              <a:rPr lang="en-AU" sz="2800" dirty="0">
                <a:latin typeface="Cambria Math" panose="02040503050406030204" pitchFamily="18" charset="0"/>
                <a:ea typeface="Cambria Math" panose="02040503050406030204" pitchFamily="18" charset="0"/>
              </a:rPr>
              <a:t> sin r         v</a:t>
            </a:r>
            <a:r>
              <a:rPr lang="en-AU" sz="2800" baseline="-25000" dirty="0">
                <a:latin typeface="Cambria Math" panose="02040503050406030204" pitchFamily="18" charset="0"/>
                <a:ea typeface="Cambria Math" panose="02040503050406030204" pitchFamily="18" charset="0"/>
              </a:rPr>
              <a:t>air</a:t>
            </a:r>
            <a:r>
              <a:rPr lang="en-AU" sz="2800" dirty="0">
                <a:latin typeface="Cambria Math" panose="02040503050406030204" pitchFamily="18" charset="0"/>
                <a:ea typeface="Cambria Math" panose="02040503050406030204" pitchFamily="18" charset="0"/>
              </a:rPr>
              <a:t>              </a:t>
            </a:r>
            <a:r>
              <a:rPr lang="el-GR" sz="2800" dirty="0">
                <a:latin typeface="Cambria Math" panose="02040503050406030204" pitchFamily="18" charset="0"/>
                <a:ea typeface="Cambria Math" panose="02040503050406030204" pitchFamily="18" charset="0"/>
              </a:rPr>
              <a:t>λ</a:t>
            </a:r>
            <a:r>
              <a:rPr lang="en-AU" sz="2800" baseline="-25000" dirty="0">
                <a:latin typeface="Cambria Math" panose="02040503050406030204" pitchFamily="18" charset="0"/>
                <a:ea typeface="Cambria Math" panose="02040503050406030204" pitchFamily="18" charset="0"/>
              </a:rPr>
              <a:t>air</a:t>
            </a:r>
            <a:endParaRPr lang="en-AU" sz="2800" baseline="-25000" dirty="0">
              <a:latin typeface="+mn-lt"/>
            </a:endParaRPr>
          </a:p>
        </p:txBody>
      </p:sp>
    </p:spTree>
    <p:extLst>
      <p:ext uri="{BB962C8B-B14F-4D97-AF65-F5344CB8AC3E}">
        <p14:creationId xmlns:p14="http://schemas.microsoft.com/office/powerpoint/2010/main" val="532093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p:stCondLst>
                              <p:cond delay="0"/>
                            </p:stCondLst>
                            <p:childTnLst>
                              <p:par>
                                <p:cTn id="12" presetID="1" presetClass="exit" presetSubtype="0" fill="hold" nodeType="afterEffect">
                                  <p:stCondLst>
                                    <p:cond delay="0"/>
                                  </p:stCondLst>
                                  <p:childTnLst>
                                    <p:set>
                                      <p:cBhvr>
                                        <p:cTn id="13" dur="1" fill="hold">
                                          <p:stCondLst>
                                            <p:cond delay="2649"/>
                                          </p:stCondLst>
                                        </p:cTn>
                                        <p:tgtEl>
                                          <p:spTgt spid="17"/>
                                        </p:tgtEl>
                                        <p:attrNameLst>
                                          <p:attrName>style.visibility</p:attrName>
                                        </p:attrNameLst>
                                      </p:cBhvr>
                                      <p:to>
                                        <p:strVal val="hidden"/>
                                      </p:to>
                                    </p:set>
                                  </p:childTnLst>
                                </p:cTn>
                              </p:par>
                              <p:par>
                                <p:cTn id="14" presetID="1" presetClass="exit" presetSubtype="0" fill="hold" grpId="1" nodeType="withEffect">
                                  <p:stCondLst>
                                    <p:cond delay="0"/>
                                  </p:stCondLst>
                                  <p:childTnLst>
                                    <p:set>
                                      <p:cBhvr>
                                        <p:cTn id="15" dur="1" fill="hold">
                                          <p:stCondLst>
                                            <p:cond delay="0"/>
                                          </p:stCondLst>
                                        </p:cTn>
                                        <p:tgtEl>
                                          <p:spTgt spid="2"/>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childTnLst>
                          </p:cTn>
                        </p:par>
                        <p:par>
                          <p:cTn id="20" fill="hold">
                            <p:stCondLst>
                              <p:cond delay="2650"/>
                            </p:stCondLst>
                            <p:childTnLst>
                              <p:par>
                                <p:cTn id="21" presetID="1" presetClass="exit" presetSubtype="0" fill="hold" nodeType="afterEffect">
                                  <p:stCondLst>
                                    <p:cond delay="0"/>
                                  </p:stCondLst>
                                  <p:childTnLst>
                                    <p:set>
                                      <p:cBhvr>
                                        <p:cTn id="22" dur="1" fill="hold">
                                          <p:stCondLst>
                                            <p:cond delay="2499"/>
                                          </p:stCondLst>
                                        </p:cTn>
                                        <p:tgtEl>
                                          <p:spTgt spid="18"/>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par>
                          <p:cTn id="25" fill="hold">
                            <p:stCondLst>
                              <p:cond delay="5150"/>
                            </p:stCondLst>
                            <p:childTnLst>
                              <p:par>
                                <p:cTn id="26" presetID="1" presetClass="exit" presetSubtype="0" fill="hold" nodeType="afterEffect">
                                  <p:stCondLst>
                                    <p:cond delay="0"/>
                                  </p:stCondLst>
                                  <p:childTnLst>
                                    <p:set>
                                      <p:cBhvr>
                                        <p:cTn id="27" dur="1" fill="hold">
                                          <p:stCondLst>
                                            <p:cond delay="2499"/>
                                          </p:stCondLst>
                                        </p:cTn>
                                        <p:tgtEl>
                                          <p:spTgt spid="19"/>
                                        </p:tgtEl>
                                        <p:attrNameLst>
                                          <p:attrName>style.visibility</p:attrName>
                                        </p:attrNameLst>
                                      </p:cBhvr>
                                      <p:to>
                                        <p:strVal val="hidden"/>
                                      </p:to>
                                    </p:set>
                                  </p:childTnLst>
                                </p:cTn>
                              </p:par>
                              <p:par>
                                <p:cTn id="28" presetID="1"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childTnLst>
                                </p:cTn>
                              </p:par>
                            </p:childTnLst>
                          </p:cTn>
                        </p:par>
                        <p:par>
                          <p:cTn id="30" fill="hold">
                            <p:stCondLst>
                              <p:cond delay="7650"/>
                            </p:stCondLst>
                            <p:childTnLst>
                              <p:par>
                                <p:cTn id="31" presetID="1" presetClass="exit" presetSubtype="0" fill="hold" nodeType="afterEffect">
                                  <p:stCondLst>
                                    <p:cond delay="0"/>
                                  </p:stCondLst>
                                  <p:childTnLst>
                                    <p:set>
                                      <p:cBhvr>
                                        <p:cTn id="32" dur="1" fill="hold">
                                          <p:stCondLst>
                                            <p:cond delay="2499"/>
                                          </p:stCondLst>
                                        </p:cTn>
                                        <p:tgtEl>
                                          <p:spTgt spid="20"/>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par>
                          <p:cTn id="35" fill="hold">
                            <p:stCondLst>
                              <p:cond delay="10150"/>
                            </p:stCondLst>
                            <p:childTnLst>
                              <p:par>
                                <p:cTn id="36" presetID="1" presetClass="exit" presetSubtype="0" fill="hold" nodeType="afterEffect">
                                  <p:stCondLst>
                                    <p:cond delay="0"/>
                                  </p:stCondLst>
                                  <p:childTnLst>
                                    <p:set>
                                      <p:cBhvr>
                                        <p:cTn id="37" dur="1" fill="hold">
                                          <p:stCondLst>
                                            <p:cond delay="2499"/>
                                          </p:stCondLst>
                                        </p:cTn>
                                        <p:tgtEl>
                                          <p:spTgt spid="21"/>
                                        </p:tgtEl>
                                        <p:attrNameLst>
                                          <p:attrName>style.visibility</p:attrName>
                                        </p:attrNameLst>
                                      </p:cBhvr>
                                      <p:to>
                                        <p:strVal val="hidden"/>
                                      </p:to>
                                    </p:set>
                                  </p:childTnLst>
                                </p:cTn>
                              </p:par>
                            </p:childTnLst>
                          </p:cTn>
                        </p:par>
                        <p:par>
                          <p:cTn id="38" fill="hold">
                            <p:stCondLst>
                              <p:cond delay="12650"/>
                            </p:stCondLst>
                            <p:childTnLst>
                              <p:par>
                                <p:cTn id="39" presetID="1" presetClass="exit" presetSubtype="0" fill="hold" grpId="0" nodeType="afterEffect">
                                  <p:stCondLst>
                                    <p:cond delay="0"/>
                                  </p:stCondLst>
                                  <p:childTnLst>
                                    <p:set>
                                      <p:cBhvr>
                                        <p:cTn id="40" dur="1" fill="hold">
                                          <p:stCondLst>
                                            <p:cond delay="2249"/>
                                          </p:stCondLst>
                                        </p:cTn>
                                        <p:tgtEl>
                                          <p:spTgt spid="6"/>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par>
                          <p:cTn id="43" fill="hold">
                            <p:stCondLst>
                              <p:cond delay="14900"/>
                            </p:stCondLst>
                            <p:childTnLst>
                              <p:par>
                                <p:cTn id="44" presetID="1" presetClass="entr" presetSubtype="0" fill="hold" grpId="0" nodeType="afterEffect">
                                  <p:stCondLst>
                                    <p:cond delay="0"/>
                                  </p:stCondLst>
                                  <p:childTnLst>
                                    <p:set>
                                      <p:cBhvr>
                                        <p:cTn id="45" dur="1" fill="hold">
                                          <p:stCondLst>
                                            <p:cond delay="2499"/>
                                          </p:stCondLst>
                                        </p:cTn>
                                        <p:tgtEl>
                                          <p:spTgt spid="14"/>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6" grpId="0"/>
      <p:bldP spid="23" grpId="0"/>
      <p:bldP spid="24" grpId="0"/>
      <p:bldP spid="14" grpId="0" animBg="1"/>
      <p:bldP spid="2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85750"/>
            <a:ext cx="8229600" cy="1143000"/>
          </a:xfrm>
        </p:spPr>
        <p:txBody>
          <a:bodyPr/>
          <a:lstStyle/>
          <a:p>
            <a:r>
              <a:rPr lang="en-AU" sz="6000" b="1" dirty="0">
                <a:solidFill>
                  <a:schemeClr val="bg1"/>
                </a:solidFill>
              </a:rPr>
              <a:t>Snell’s Law</a:t>
            </a:r>
            <a:endParaRPr lang="en-AU" b="1" dirty="0">
              <a:solidFill>
                <a:schemeClr val="bg1"/>
              </a:solidFill>
            </a:endParaRPr>
          </a:p>
        </p:txBody>
      </p:sp>
      <p:sp>
        <p:nvSpPr>
          <p:cNvPr id="5" name="Espace réservé du contenu 2"/>
          <p:cNvSpPr>
            <a:spLocks noGrp="1"/>
          </p:cNvSpPr>
          <p:nvPr>
            <p:ph idx="1"/>
          </p:nvPr>
        </p:nvSpPr>
        <p:spPr>
          <a:xfrm>
            <a:off x="107504" y="1428750"/>
            <a:ext cx="8856984" cy="5240610"/>
          </a:xfrm>
          <a:solidFill>
            <a:schemeClr val="bg1"/>
          </a:solidFill>
        </p:spPr>
        <p:txBody>
          <a:bodyPr/>
          <a:lstStyle/>
          <a:p>
            <a:pPr>
              <a:spcBef>
                <a:spcPts val="1800"/>
              </a:spcBef>
            </a:pPr>
            <a:r>
              <a:rPr lang="en-AU" sz="2800" dirty="0"/>
              <a:t>The incidence ray and refracted ray are interchangeable. That is….. (diagram below)</a:t>
            </a:r>
          </a:p>
          <a:p>
            <a:pPr>
              <a:spcBef>
                <a:spcPts val="1800"/>
              </a:spcBef>
            </a:pPr>
            <a:endParaRPr lang="en-AU" sz="2800" dirty="0"/>
          </a:p>
          <a:p>
            <a:pPr>
              <a:spcBef>
                <a:spcPts val="1800"/>
              </a:spcBef>
            </a:pPr>
            <a:endParaRPr lang="en-AU" sz="2800" dirty="0"/>
          </a:p>
          <a:p>
            <a:pPr>
              <a:spcBef>
                <a:spcPts val="1800"/>
              </a:spcBef>
            </a:pPr>
            <a:endParaRPr lang="en-AU" sz="2800" dirty="0"/>
          </a:p>
          <a:p>
            <a:pPr>
              <a:spcBef>
                <a:spcPts val="1800"/>
              </a:spcBef>
            </a:pPr>
            <a:endParaRPr lang="en-AU" sz="2800" dirty="0"/>
          </a:p>
          <a:p>
            <a:pPr>
              <a:spcBef>
                <a:spcPts val="1800"/>
              </a:spcBef>
            </a:pPr>
            <a:r>
              <a:rPr lang="en-AU" sz="2800" dirty="0"/>
              <a:t>Hence going from water to air, has a refractive index of 0.752. So going from air to water has a refractive index of 1.33  (or 1/0.752). </a:t>
            </a:r>
          </a:p>
          <a:p>
            <a:endParaRPr lang="en-AU" sz="2800" dirty="0"/>
          </a:p>
        </p:txBody>
      </p:sp>
      <p:sp>
        <p:nvSpPr>
          <p:cNvPr id="3" name="Rectangle 2"/>
          <p:cNvSpPr/>
          <p:nvPr/>
        </p:nvSpPr>
        <p:spPr>
          <a:xfrm>
            <a:off x="6670576" y="6525344"/>
            <a:ext cx="2016224" cy="332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5856" y="2348880"/>
            <a:ext cx="2808312" cy="2808312"/>
          </a:xfrm>
          <a:prstGeom prst="rect">
            <a:avLst/>
          </a:prstGeom>
        </p:spPr>
      </p:pic>
    </p:spTree>
    <p:extLst>
      <p:ext uri="{BB962C8B-B14F-4D97-AF65-F5344CB8AC3E}">
        <p14:creationId xmlns:p14="http://schemas.microsoft.com/office/powerpoint/2010/main" val="2628497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85750"/>
            <a:ext cx="8229600" cy="1143000"/>
          </a:xfrm>
        </p:spPr>
        <p:txBody>
          <a:bodyPr/>
          <a:lstStyle/>
          <a:p>
            <a:r>
              <a:rPr lang="en-AU" sz="6000" b="1" dirty="0">
                <a:solidFill>
                  <a:schemeClr val="bg1"/>
                </a:solidFill>
              </a:rPr>
              <a:t>Relative Refractive Index</a:t>
            </a:r>
            <a:endParaRPr lang="en-AU" b="1" dirty="0">
              <a:solidFill>
                <a:schemeClr val="bg1"/>
              </a:solidFill>
            </a:endParaRPr>
          </a:p>
        </p:txBody>
      </p:sp>
      <p:sp>
        <p:nvSpPr>
          <p:cNvPr id="5" name="Espace réservé du contenu 2"/>
          <p:cNvSpPr>
            <a:spLocks noGrp="1"/>
          </p:cNvSpPr>
          <p:nvPr>
            <p:ph idx="1"/>
          </p:nvPr>
        </p:nvSpPr>
        <p:spPr>
          <a:xfrm>
            <a:off x="107504" y="1428750"/>
            <a:ext cx="8856984" cy="5240610"/>
          </a:xfrm>
          <a:solidFill>
            <a:schemeClr val="bg1"/>
          </a:solidFill>
        </p:spPr>
        <p:txBody>
          <a:bodyPr/>
          <a:lstStyle/>
          <a:p>
            <a:pPr marL="0" indent="0">
              <a:buNone/>
            </a:pPr>
            <a:r>
              <a:rPr lang="en-AU" sz="2800" dirty="0"/>
              <a:t>Not every transference of light is going to involve air as one of the mediums.</a:t>
            </a:r>
          </a:p>
          <a:p>
            <a:pPr marL="0" indent="0">
              <a:buNone/>
            </a:pPr>
            <a:endParaRPr lang="en-AU" sz="2800" dirty="0"/>
          </a:p>
          <a:p>
            <a:pPr marL="0" indent="0">
              <a:buNone/>
            </a:pPr>
            <a:r>
              <a:rPr lang="en-AU" sz="2800" dirty="0"/>
              <a:t>Comparing Water with Diamond means;</a:t>
            </a:r>
          </a:p>
          <a:p>
            <a:endParaRPr lang="en-AU" sz="2800" dirty="0"/>
          </a:p>
        </p:txBody>
      </p:sp>
      <p:sp>
        <p:nvSpPr>
          <p:cNvPr id="3" name="Rectangle 2"/>
          <p:cNvSpPr/>
          <p:nvPr/>
        </p:nvSpPr>
        <p:spPr>
          <a:xfrm>
            <a:off x="6670576" y="6525344"/>
            <a:ext cx="2016224" cy="332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aphicFrame>
        <p:nvGraphicFramePr>
          <p:cNvPr id="7" name="Table 6"/>
          <p:cNvGraphicFramePr>
            <a:graphicFrameLocks noGrp="1"/>
          </p:cNvGraphicFramePr>
          <p:nvPr>
            <p:extLst>
              <p:ext uri="{D42A27DB-BD31-4B8C-83A1-F6EECF244321}">
                <p14:modId xmlns:p14="http://schemas.microsoft.com/office/powerpoint/2010/main" val="4175720702"/>
              </p:ext>
            </p:extLst>
          </p:nvPr>
        </p:nvGraphicFramePr>
        <p:xfrm>
          <a:off x="5436096" y="4909480"/>
          <a:ext cx="3456384" cy="1854200"/>
        </p:xfrm>
        <a:graphic>
          <a:graphicData uri="http://schemas.openxmlformats.org/drawingml/2006/table">
            <a:tbl>
              <a:tblPr firstRow="1" bandRow="1">
                <a:tableStyleId>{5C22544A-7EE6-4342-B048-85BDC9FD1C3A}</a:tableStyleId>
              </a:tblPr>
              <a:tblGrid>
                <a:gridCol w="1656184">
                  <a:extLst>
                    <a:ext uri="{9D8B030D-6E8A-4147-A177-3AD203B41FA5}">
                      <a16:colId xmlns:a16="http://schemas.microsoft.com/office/drawing/2014/main" val="20000"/>
                    </a:ext>
                  </a:extLst>
                </a:gridCol>
                <a:gridCol w="1800200">
                  <a:extLst>
                    <a:ext uri="{9D8B030D-6E8A-4147-A177-3AD203B41FA5}">
                      <a16:colId xmlns:a16="http://schemas.microsoft.com/office/drawing/2014/main" val="20001"/>
                    </a:ext>
                  </a:extLst>
                </a:gridCol>
              </a:tblGrid>
              <a:tr h="370840">
                <a:tc>
                  <a:txBody>
                    <a:bodyPr/>
                    <a:lstStyle/>
                    <a:p>
                      <a:r>
                        <a:rPr lang="en-AU" dirty="0">
                          <a:solidFill>
                            <a:schemeClr val="tx1"/>
                          </a:solidFill>
                        </a:rPr>
                        <a:t>Material</a:t>
                      </a:r>
                    </a:p>
                  </a:txBody>
                  <a:tcPr/>
                </a:tc>
                <a:tc>
                  <a:txBody>
                    <a:bodyPr/>
                    <a:lstStyle/>
                    <a:p>
                      <a:r>
                        <a:rPr lang="en-AU" dirty="0">
                          <a:solidFill>
                            <a:schemeClr val="tx1"/>
                          </a:solidFill>
                        </a:rPr>
                        <a:t>Refractive Index</a:t>
                      </a:r>
                    </a:p>
                  </a:txBody>
                  <a:tcPr/>
                </a:tc>
                <a:extLst>
                  <a:ext uri="{0D108BD9-81ED-4DB2-BD59-A6C34878D82A}">
                    <a16:rowId xmlns:a16="http://schemas.microsoft.com/office/drawing/2014/main" val="10000"/>
                  </a:ext>
                </a:extLst>
              </a:tr>
              <a:tr h="370840">
                <a:tc>
                  <a:txBody>
                    <a:bodyPr/>
                    <a:lstStyle/>
                    <a:p>
                      <a:r>
                        <a:rPr lang="en-AU" dirty="0"/>
                        <a:t>Air</a:t>
                      </a:r>
                    </a:p>
                  </a:txBody>
                  <a:tcPr/>
                </a:tc>
                <a:tc>
                  <a:txBody>
                    <a:bodyPr/>
                    <a:lstStyle/>
                    <a:p>
                      <a:r>
                        <a:rPr lang="en-AU" dirty="0"/>
                        <a:t>1.0003</a:t>
                      </a:r>
                    </a:p>
                  </a:txBody>
                  <a:tcPr/>
                </a:tc>
                <a:extLst>
                  <a:ext uri="{0D108BD9-81ED-4DB2-BD59-A6C34878D82A}">
                    <a16:rowId xmlns:a16="http://schemas.microsoft.com/office/drawing/2014/main" val="10001"/>
                  </a:ext>
                </a:extLst>
              </a:tr>
              <a:tr h="370840">
                <a:tc>
                  <a:txBody>
                    <a:bodyPr/>
                    <a:lstStyle/>
                    <a:p>
                      <a:r>
                        <a:rPr lang="en-AU" dirty="0"/>
                        <a:t>Water</a:t>
                      </a:r>
                    </a:p>
                  </a:txBody>
                  <a:tcPr/>
                </a:tc>
                <a:tc>
                  <a:txBody>
                    <a:bodyPr/>
                    <a:lstStyle/>
                    <a:p>
                      <a:r>
                        <a:rPr lang="en-AU" dirty="0"/>
                        <a:t>1.3330</a:t>
                      </a:r>
                    </a:p>
                  </a:txBody>
                  <a:tcPr/>
                </a:tc>
                <a:extLst>
                  <a:ext uri="{0D108BD9-81ED-4DB2-BD59-A6C34878D82A}">
                    <a16:rowId xmlns:a16="http://schemas.microsoft.com/office/drawing/2014/main" val="10002"/>
                  </a:ext>
                </a:extLst>
              </a:tr>
              <a:tr h="370840">
                <a:tc>
                  <a:txBody>
                    <a:bodyPr/>
                    <a:lstStyle/>
                    <a:p>
                      <a:r>
                        <a:rPr lang="en-AU" dirty="0"/>
                        <a:t>Glass (crown)</a:t>
                      </a:r>
                    </a:p>
                  </a:txBody>
                  <a:tcPr/>
                </a:tc>
                <a:tc>
                  <a:txBody>
                    <a:bodyPr/>
                    <a:lstStyle/>
                    <a:p>
                      <a:r>
                        <a:rPr lang="en-AU" dirty="0"/>
                        <a:t>1.5200</a:t>
                      </a:r>
                    </a:p>
                  </a:txBody>
                  <a:tcPr/>
                </a:tc>
                <a:extLst>
                  <a:ext uri="{0D108BD9-81ED-4DB2-BD59-A6C34878D82A}">
                    <a16:rowId xmlns:a16="http://schemas.microsoft.com/office/drawing/2014/main" val="10003"/>
                  </a:ext>
                </a:extLst>
              </a:tr>
              <a:tr h="370840">
                <a:tc>
                  <a:txBody>
                    <a:bodyPr/>
                    <a:lstStyle/>
                    <a:p>
                      <a:r>
                        <a:rPr lang="en-AU" dirty="0"/>
                        <a:t>Diamond</a:t>
                      </a:r>
                    </a:p>
                  </a:txBody>
                  <a:tcPr/>
                </a:tc>
                <a:tc>
                  <a:txBody>
                    <a:bodyPr/>
                    <a:lstStyle/>
                    <a:p>
                      <a:r>
                        <a:rPr lang="en-AU" dirty="0"/>
                        <a:t>2.4170</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842744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85750"/>
            <a:ext cx="8229600" cy="1143000"/>
          </a:xfrm>
        </p:spPr>
        <p:txBody>
          <a:bodyPr/>
          <a:lstStyle/>
          <a:p>
            <a:r>
              <a:rPr lang="en-AU" sz="6000" b="1" dirty="0">
                <a:solidFill>
                  <a:schemeClr val="bg1"/>
                </a:solidFill>
              </a:rPr>
              <a:t>Total Internal Reflection</a:t>
            </a:r>
            <a:endParaRPr lang="en-AU" b="1" dirty="0">
              <a:solidFill>
                <a:schemeClr val="bg1"/>
              </a:solidFill>
            </a:endParaRPr>
          </a:p>
        </p:txBody>
      </p:sp>
      <p:sp>
        <p:nvSpPr>
          <p:cNvPr id="5" name="Espace réservé du contenu 2"/>
          <p:cNvSpPr>
            <a:spLocks noGrp="1"/>
          </p:cNvSpPr>
          <p:nvPr>
            <p:ph idx="1"/>
          </p:nvPr>
        </p:nvSpPr>
        <p:spPr>
          <a:xfrm>
            <a:off x="107504" y="1428750"/>
            <a:ext cx="8856984" cy="5240610"/>
          </a:xfrm>
          <a:solidFill>
            <a:schemeClr val="bg1"/>
          </a:solidFill>
        </p:spPr>
        <p:txBody>
          <a:bodyPr/>
          <a:lstStyle/>
          <a:p>
            <a:pPr marL="0" indent="0">
              <a:buNone/>
            </a:pPr>
            <a:r>
              <a:rPr lang="en-AU" sz="2800" dirty="0"/>
              <a:t>Angle of Incidence &gt; Critical Angle, hence no Refraction</a:t>
            </a:r>
          </a:p>
          <a:p>
            <a:pPr marL="0" indent="0">
              <a:buNone/>
            </a:pPr>
            <a:endParaRPr lang="en-AU" sz="2800" dirty="0"/>
          </a:p>
        </p:txBody>
      </p:sp>
      <p:sp>
        <p:nvSpPr>
          <p:cNvPr id="3" name="Rectangle 2"/>
          <p:cNvSpPr/>
          <p:nvPr/>
        </p:nvSpPr>
        <p:spPr>
          <a:xfrm>
            <a:off x="6670576" y="6525344"/>
            <a:ext cx="2016224" cy="332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8" descr="https://upload.wikimedia.org/wikipedia/commons/thumb/5/5d/RefractionReflextion.svg/650px-RefractionReflextion.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0371" y="1988840"/>
            <a:ext cx="6191250" cy="192405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9712" y="4131372"/>
            <a:ext cx="5238750" cy="2533650"/>
          </a:xfrm>
          <a:prstGeom prst="rect">
            <a:avLst/>
          </a:prstGeom>
        </p:spPr>
      </p:pic>
    </p:spTree>
    <p:extLst>
      <p:ext uri="{BB962C8B-B14F-4D97-AF65-F5344CB8AC3E}">
        <p14:creationId xmlns:p14="http://schemas.microsoft.com/office/powerpoint/2010/main" val="19939657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85750"/>
            <a:ext cx="8229600" cy="1143000"/>
          </a:xfrm>
        </p:spPr>
        <p:txBody>
          <a:bodyPr/>
          <a:lstStyle/>
          <a:p>
            <a:r>
              <a:rPr lang="en-AU" sz="6000" b="1" dirty="0">
                <a:solidFill>
                  <a:schemeClr val="bg1"/>
                </a:solidFill>
              </a:rPr>
              <a:t>Refraction</a:t>
            </a:r>
            <a:endParaRPr lang="en-AU" b="1" dirty="0">
              <a:solidFill>
                <a:schemeClr val="bg1"/>
              </a:solidFill>
            </a:endParaRPr>
          </a:p>
        </p:txBody>
      </p:sp>
      <p:pic>
        <p:nvPicPr>
          <p:cNvPr id="6146" name="Picture 2" descr="http://sciencelearn.org.nz/var/sciencelearn/storage/images/contexts/light-and-sight/sci-media/video/refraction/668954-1-eng-NZ/Refracti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495" y="1556792"/>
            <a:ext cx="6402473" cy="36004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upload.wikimedia.org/wikipedia/commons/8/85/Refraction_phot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0072" y="4249991"/>
            <a:ext cx="3923928" cy="2607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3667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85750"/>
            <a:ext cx="8229600" cy="1143000"/>
          </a:xfrm>
        </p:spPr>
        <p:txBody>
          <a:bodyPr/>
          <a:lstStyle/>
          <a:p>
            <a:r>
              <a:rPr lang="en-AU" sz="6000" b="1" dirty="0">
                <a:solidFill>
                  <a:schemeClr val="bg1"/>
                </a:solidFill>
              </a:rPr>
              <a:t>Negative Refraction</a:t>
            </a:r>
            <a:endParaRPr lang="en-AU" b="1" dirty="0">
              <a:solidFill>
                <a:schemeClr val="bg1"/>
              </a:solidFill>
            </a:endParaRPr>
          </a:p>
        </p:txBody>
      </p:sp>
      <p:pic>
        <p:nvPicPr>
          <p:cNvPr id="7170" name="Picture 2" descr="http://www.mat.ucsb.edu/%7Eg.legrady/academic/courses/10f200a/md/image/negative_refracti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496" y="1255401"/>
            <a:ext cx="3687421" cy="213145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419872" y="1255399"/>
            <a:ext cx="3312368" cy="2131459"/>
          </a:xfrm>
          <a:prstGeom prst="rect">
            <a:avLst/>
          </a:prstGeom>
          <a:solidFill>
            <a:schemeClr val="bg1"/>
          </a:solidFill>
        </p:spPr>
        <p:txBody>
          <a:bodyPr wrap="square">
            <a:spAutoFit/>
          </a:bodyPr>
          <a:lstStyle/>
          <a:p>
            <a:endParaRPr lang="en-AU" dirty="0">
              <a:latin typeface="+mn-lt"/>
            </a:endParaRPr>
          </a:p>
          <a:p>
            <a:r>
              <a:rPr lang="en-AU" sz="2800" dirty="0">
                <a:latin typeface="+mn-lt"/>
              </a:rPr>
              <a:t>Can be determined and has a negative value over some frequency range. </a:t>
            </a:r>
          </a:p>
        </p:txBody>
      </p:sp>
      <p:grpSp>
        <p:nvGrpSpPr>
          <p:cNvPr id="12" name="Group 11"/>
          <p:cNvGrpSpPr/>
          <p:nvPr/>
        </p:nvGrpSpPr>
        <p:grpSpPr>
          <a:xfrm>
            <a:off x="276109" y="3406348"/>
            <a:ext cx="8688379" cy="3785652"/>
            <a:chOff x="276109" y="3765227"/>
            <a:chExt cx="8688379" cy="3785652"/>
          </a:xfrm>
        </p:grpSpPr>
        <p:sp>
          <p:nvSpPr>
            <p:cNvPr id="9" name="Rectangle 8"/>
            <p:cNvSpPr/>
            <p:nvPr/>
          </p:nvSpPr>
          <p:spPr>
            <a:xfrm>
              <a:off x="276109" y="3765227"/>
              <a:ext cx="8688379" cy="3785652"/>
            </a:xfrm>
            <a:prstGeom prst="rect">
              <a:avLst/>
            </a:prstGeom>
            <a:solidFill>
              <a:schemeClr val="bg1"/>
            </a:solidFill>
          </p:spPr>
          <p:txBody>
            <a:bodyPr wrap="square">
              <a:spAutoFit/>
            </a:bodyPr>
            <a:lstStyle/>
            <a:p>
              <a:r>
                <a:rPr lang="en-AU" sz="2800" u="sng" dirty="0">
                  <a:latin typeface="+mn-lt"/>
                </a:rPr>
                <a:t> n</a:t>
              </a:r>
              <a:r>
                <a:rPr lang="en-AU" sz="2800" baseline="-25000" dirty="0">
                  <a:latin typeface="+mn-lt"/>
                </a:rPr>
                <a:t>1</a:t>
              </a:r>
              <a:r>
                <a:rPr lang="en-AU" sz="2800" u="sng" dirty="0">
                  <a:latin typeface="+mn-lt"/>
                </a:rPr>
                <a:t>  </a:t>
              </a:r>
              <a:r>
                <a:rPr lang="en-AU" sz="2800" dirty="0">
                  <a:latin typeface="+mn-lt"/>
                </a:rPr>
                <a:t> =  </a:t>
              </a:r>
              <a:r>
                <a:rPr lang="en-AU" sz="2800" dirty="0">
                  <a:solidFill>
                    <a:srgbClr val="FF0000"/>
                  </a:solidFill>
                  <a:latin typeface="+mn-lt"/>
                </a:rPr>
                <a:t>±</a:t>
              </a:r>
              <a:r>
                <a:rPr lang="en-AU" sz="2800" dirty="0">
                  <a:latin typeface="+mn-lt"/>
                </a:rPr>
                <a:t> </a:t>
              </a:r>
              <a:r>
                <a:rPr lang="en-AU" sz="2800" u="sng" dirty="0">
                  <a:latin typeface="+mn-lt"/>
                </a:rPr>
                <a:t>   </a:t>
              </a:r>
              <a:r>
                <a:rPr lang="en-AU" sz="3200" u="sng" dirty="0">
                  <a:latin typeface="+mn-lt"/>
                </a:rPr>
                <a:t>√</a:t>
              </a:r>
              <a:r>
                <a:rPr lang="el-GR" sz="2800" u="sng" dirty="0">
                  <a:latin typeface="+mn-lt"/>
                </a:rPr>
                <a:t>ε</a:t>
              </a:r>
              <a:r>
                <a:rPr lang="en-AU" sz="2800" baseline="-25000" dirty="0">
                  <a:latin typeface="+mn-lt"/>
                </a:rPr>
                <a:t>1</a:t>
              </a:r>
              <a:r>
                <a:rPr lang="el-GR" sz="2800" u="sng" dirty="0">
                  <a:latin typeface="+mn-lt"/>
                </a:rPr>
                <a:t>μ</a:t>
              </a:r>
              <a:r>
                <a:rPr lang="en-AU" sz="2800" baseline="-25000" dirty="0">
                  <a:latin typeface="+mn-lt"/>
                </a:rPr>
                <a:t>1</a:t>
              </a:r>
              <a:r>
                <a:rPr lang="en-AU" sz="2800" u="sng" dirty="0">
                  <a:latin typeface="+mn-lt"/>
                </a:rPr>
                <a:t>   </a:t>
              </a:r>
              <a:r>
                <a:rPr lang="en-AU" sz="2800" dirty="0">
                  <a:latin typeface="+mn-lt"/>
                </a:rPr>
                <a:t>    </a:t>
              </a:r>
              <a:r>
                <a:rPr lang="en-AU" sz="2800" dirty="0">
                  <a:solidFill>
                    <a:schemeClr val="bg1"/>
                  </a:solidFill>
                  <a:latin typeface="+mn-lt"/>
                </a:rPr>
                <a:t>.</a:t>
              </a:r>
              <a:r>
                <a:rPr lang="en-AU" sz="2800" dirty="0">
                  <a:latin typeface="+mn-lt"/>
                </a:rPr>
                <a:t> </a:t>
              </a:r>
            </a:p>
            <a:p>
              <a:r>
                <a:rPr lang="en-AU" sz="2800" dirty="0">
                  <a:latin typeface="+mn-lt"/>
                </a:rPr>
                <a:t> n</a:t>
              </a:r>
              <a:r>
                <a:rPr lang="en-AU" sz="2800" baseline="-25000" dirty="0">
                  <a:latin typeface="+mn-lt"/>
                </a:rPr>
                <a:t>2</a:t>
              </a:r>
              <a:r>
                <a:rPr lang="en-AU" sz="2800" dirty="0">
                  <a:latin typeface="+mn-lt"/>
                </a:rPr>
                <a:t>           </a:t>
              </a:r>
              <a:r>
                <a:rPr lang="en-AU" sz="3200" dirty="0">
                  <a:latin typeface="+mn-lt"/>
                </a:rPr>
                <a:t>√</a:t>
              </a:r>
              <a:r>
                <a:rPr lang="el-GR" sz="2800" dirty="0">
                  <a:latin typeface="+mn-lt"/>
                </a:rPr>
                <a:t>ε</a:t>
              </a:r>
              <a:r>
                <a:rPr lang="en-AU" sz="2800" baseline="-25000" dirty="0">
                  <a:latin typeface="+mn-lt"/>
                </a:rPr>
                <a:t>2</a:t>
              </a:r>
              <a:r>
                <a:rPr lang="el-GR" sz="2800" dirty="0">
                  <a:latin typeface="+mn-lt"/>
                </a:rPr>
                <a:t>μ</a:t>
              </a:r>
              <a:r>
                <a:rPr lang="en-AU" sz="2800" baseline="-25000" dirty="0">
                  <a:latin typeface="+mn-lt"/>
                </a:rPr>
                <a:t>2</a:t>
              </a:r>
              <a:r>
                <a:rPr lang="en-AU" sz="2800" dirty="0">
                  <a:latin typeface="+mn-lt"/>
                </a:rPr>
                <a:t>                </a:t>
              </a:r>
            </a:p>
            <a:p>
              <a:r>
                <a:rPr lang="en-AU" sz="2400" dirty="0">
                  <a:latin typeface="+mn-lt"/>
                </a:rPr>
                <a:t>where </a:t>
              </a:r>
              <a:r>
                <a:rPr lang="el-GR" sz="2800" b="1" dirty="0">
                  <a:latin typeface="+mn-lt"/>
                </a:rPr>
                <a:t>ε</a:t>
              </a:r>
              <a:r>
                <a:rPr lang="en-AU" sz="2400" dirty="0">
                  <a:latin typeface="+mn-lt"/>
                </a:rPr>
                <a:t> (electric permittivity) is the resistance that is encountered when forming an electric field in a medium.</a:t>
              </a:r>
            </a:p>
            <a:p>
              <a:r>
                <a:rPr lang="en-AU" sz="2400" dirty="0">
                  <a:latin typeface="+mn-lt"/>
                </a:rPr>
                <a:t>and </a:t>
              </a:r>
              <a:r>
                <a:rPr lang="el-GR" sz="2800" b="1" dirty="0">
                  <a:latin typeface="+mn-lt"/>
                </a:rPr>
                <a:t>μ</a:t>
              </a:r>
              <a:r>
                <a:rPr lang="en-AU" sz="2400" dirty="0">
                  <a:latin typeface="+mn-lt"/>
                </a:rPr>
                <a:t> (magnetic permeability) is the ability of a material to support the formation of a magnetic field within itself.</a:t>
              </a:r>
            </a:p>
            <a:p>
              <a:r>
                <a:rPr lang="en-AU" sz="2400" dirty="0">
                  <a:latin typeface="+mn-lt"/>
                </a:rPr>
                <a:t>Positive value = Positive refraction</a:t>
              </a:r>
            </a:p>
            <a:p>
              <a:r>
                <a:rPr lang="en-AU" sz="2400" dirty="0">
                  <a:latin typeface="+mn-lt"/>
                </a:rPr>
                <a:t>Negative value = Negative refraction</a:t>
              </a:r>
            </a:p>
            <a:p>
              <a:endParaRPr lang="en-AU" sz="2400" dirty="0">
                <a:latin typeface="+mn-lt"/>
              </a:endParaRPr>
            </a:p>
          </p:txBody>
        </p:sp>
        <p:cxnSp>
          <p:nvCxnSpPr>
            <p:cNvPr id="5" name="Straight Connector 4"/>
            <p:cNvCxnSpPr/>
            <p:nvPr/>
          </p:nvCxnSpPr>
          <p:spPr>
            <a:xfrm>
              <a:off x="1835696" y="4437112"/>
              <a:ext cx="72008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979712" y="3950852"/>
              <a:ext cx="72008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7172" name="Picture 4" descr="https://www.quantamagazine.org/wp-content/uploads/2013/08/negative-refraction_we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5855" y="1268760"/>
            <a:ext cx="2798145" cy="2721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3673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85750"/>
            <a:ext cx="8229600" cy="1143000"/>
          </a:xfrm>
        </p:spPr>
        <p:txBody>
          <a:bodyPr/>
          <a:lstStyle/>
          <a:p>
            <a:r>
              <a:rPr lang="en-AU" sz="6000" b="1" dirty="0">
                <a:solidFill>
                  <a:schemeClr val="bg1"/>
                </a:solidFill>
              </a:rPr>
              <a:t>Dispersion</a:t>
            </a:r>
            <a:endParaRPr lang="en-AU" b="1" dirty="0">
              <a:solidFill>
                <a:schemeClr val="bg1"/>
              </a:solidFill>
            </a:endParaRPr>
          </a:p>
        </p:txBody>
      </p:sp>
      <p:sp>
        <p:nvSpPr>
          <p:cNvPr id="2" name="Rectangle 1"/>
          <p:cNvSpPr/>
          <p:nvPr/>
        </p:nvSpPr>
        <p:spPr>
          <a:xfrm>
            <a:off x="0" y="1255399"/>
            <a:ext cx="9108504" cy="5693866"/>
          </a:xfrm>
          <a:prstGeom prst="rect">
            <a:avLst/>
          </a:prstGeom>
          <a:solidFill>
            <a:schemeClr val="bg1"/>
          </a:solidFill>
        </p:spPr>
        <p:txBody>
          <a:bodyPr wrap="square">
            <a:spAutoFit/>
          </a:bodyPr>
          <a:lstStyle/>
          <a:p>
            <a:r>
              <a:rPr lang="en-AU" sz="2800" dirty="0">
                <a:latin typeface="+mn-lt"/>
              </a:rPr>
              <a:t>Remember in refraction the frequency remains constant.</a:t>
            </a:r>
          </a:p>
          <a:p>
            <a:endParaRPr lang="en-AU" sz="2800" dirty="0">
              <a:latin typeface="+mn-lt"/>
            </a:endParaRPr>
          </a:p>
          <a:p>
            <a:endParaRPr lang="en-AU" sz="2800" dirty="0">
              <a:latin typeface="+mn-lt"/>
            </a:endParaRPr>
          </a:p>
          <a:p>
            <a:endParaRPr lang="en-AU" sz="2800" dirty="0">
              <a:latin typeface="+mn-lt"/>
            </a:endParaRPr>
          </a:p>
          <a:p>
            <a:endParaRPr lang="en-AU" sz="2800" dirty="0">
              <a:latin typeface="+mn-lt"/>
            </a:endParaRPr>
          </a:p>
          <a:p>
            <a:endParaRPr lang="en-AU" sz="2800" dirty="0">
              <a:latin typeface="+mn-lt"/>
            </a:endParaRPr>
          </a:p>
          <a:p>
            <a:endParaRPr lang="en-AU" sz="2800" dirty="0">
              <a:latin typeface="+mn-lt"/>
            </a:endParaRPr>
          </a:p>
          <a:p>
            <a:endParaRPr lang="en-AU" sz="2800" dirty="0">
              <a:latin typeface="+mn-lt"/>
            </a:endParaRPr>
          </a:p>
          <a:p>
            <a:r>
              <a:rPr lang="en-AU" sz="2800" dirty="0">
                <a:latin typeface="+mn-lt"/>
              </a:rPr>
              <a:t>Dispersion is the change of index of refraction with respects to the wavelength. Generally the index decreases as wavelength increases; blue light traveling more slowly in the material than red light causes it to refract more (move more towards the normal).</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0792" y="1916832"/>
            <a:ext cx="3542200" cy="2656650"/>
          </a:xfrm>
          <a:prstGeom prst="rect">
            <a:avLst/>
          </a:prstGeom>
        </p:spPr>
      </p:pic>
      <p:pic>
        <p:nvPicPr>
          <p:cNvPr id="13314" name="Picture 2" descr="http://hyperphysics.phy-astr.gsu.edu/hbase/vision/imgvis/scol2.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520" y="1902289"/>
            <a:ext cx="569595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654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85750"/>
            <a:ext cx="8229600" cy="1143000"/>
          </a:xfrm>
        </p:spPr>
        <p:txBody>
          <a:bodyPr/>
          <a:lstStyle/>
          <a:p>
            <a:r>
              <a:rPr lang="en-AU" sz="6600" b="1" dirty="0">
                <a:solidFill>
                  <a:schemeClr val="bg1"/>
                </a:solidFill>
              </a:rPr>
              <a:t>Nature of Light</a:t>
            </a:r>
          </a:p>
        </p:txBody>
      </p:sp>
      <p:pic>
        <p:nvPicPr>
          <p:cNvPr id="5122" name="Picture 2" descr="http://image.slidesharecdn.com/lightpresentation-120715215630-phpapp02/95/light-presentation-21-728.jpg?cb=134238948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640" y="1700807"/>
            <a:ext cx="6624736" cy="4965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7487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85750"/>
            <a:ext cx="8229600" cy="1143000"/>
          </a:xfrm>
        </p:spPr>
        <p:txBody>
          <a:bodyPr/>
          <a:lstStyle/>
          <a:p>
            <a:pPr algn="r"/>
            <a:r>
              <a:rPr lang="en-AU" sz="6000" b="1" dirty="0">
                <a:solidFill>
                  <a:schemeClr val="bg1"/>
                </a:solidFill>
              </a:rPr>
              <a:t>Homework, Context &amp; Keywords</a:t>
            </a:r>
            <a:endParaRPr lang="en-AU" b="1" dirty="0">
              <a:solidFill>
                <a:schemeClr val="bg1"/>
              </a:solidFill>
            </a:endParaRPr>
          </a:p>
        </p:txBody>
      </p:sp>
      <p:sp>
        <p:nvSpPr>
          <p:cNvPr id="5" name="Espace réservé du contenu 2"/>
          <p:cNvSpPr txBox="1">
            <a:spLocks/>
          </p:cNvSpPr>
          <p:nvPr/>
        </p:nvSpPr>
        <p:spPr bwMode="auto">
          <a:xfrm>
            <a:off x="395536" y="2132856"/>
            <a:ext cx="8229600" cy="5400600"/>
          </a:xfrm>
          <a:prstGeom prst="rect">
            <a:avLst/>
          </a:prstGeom>
          <a:solidFill>
            <a:schemeClr val="accent1">
              <a:alpha val="50000"/>
            </a:schemeClr>
          </a:solid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AU" sz="2800" b="1" u="sng" dirty="0">
                <a:latin typeface="Arial" pitchFamily="34" charset="0"/>
                <a:cs typeface="Arial" pitchFamily="34" charset="0"/>
              </a:rPr>
              <a:t>Homework</a:t>
            </a:r>
            <a:endParaRPr lang="en-AU" sz="2800" dirty="0">
              <a:latin typeface="Arial" pitchFamily="34" charset="0"/>
              <a:cs typeface="Arial" pitchFamily="34" charset="0"/>
            </a:endParaRPr>
          </a:p>
          <a:p>
            <a:pPr>
              <a:buFont typeface="Arial" charset="0"/>
              <a:buNone/>
            </a:pPr>
            <a:endParaRPr lang="en-AU" sz="2800" dirty="0">
              <a:latin typeface="Arial" pitchFamily="34" charset="0"/>
              <a:cs typeface="Arial" pitchFamily="34" charset="0"/>
            </a:endParaRPr>
          </a:p>
          <a:p>
            <a:pPr>
              <a:buFont typeface="Arial" charset="0"/>
              <a:buNone/>
            </a:pPr>
            <a:endParaRPr lang="en-AU" sz="2800" dirty="0">
              <a:latin typeface="Arial" pitchFamily="34" charset="0"/>
              <a:cs typeface="Arial" pitchFamily="34" charset="0"/>
            </a:endParaRPr>
          </a:p>
          <a:p>
            <a:pPr>
              <a:buFont typeface="Arial" charset="0"/>
              <a:buNone/>
            </a:pPr>
            <a:endParaRPr lang="en-AU" sz="2800" dirty="0">
              <a:latin typeface="Arial" pitchFamily="34" charset="0"/>
              <a:cs typeface="Arial" pitchFamily="34" charset="0"/>
            </a:endParaRPr>
          </a:p>
        </p:txBody>
      </p:sp>
      <p:sp>
        <p:nvSpPr>
          <p:cNvPr id="6" name="TextBox 5"/>
          <p:cNvSpPr txBox="1"/>
          <p:nvPr/>
        </p:nvSpPr>
        <p:spPr>
          <a:xfrm>
            <a:off x="585900" y="2924944"/>
            <a:ext cx="7848871" cy="2985433"/>
          </a:xfrm>
          <a:prstGeom prst="rect">
            <a:avLst/>
          </a:prstGeom>
          <a:noFill/>
        </p:spPr>
        <p:txBody>
          <a:bodyPr wrap="square" rtlCol="0">
            <a:spAutoFit/>
          </a:bodyPr>
          <a:lstStyle/>
          <a:p>
            <a:r>
              <a:rPr lang="en-AU" sz="2800" dirty="0">
                <a:latin typeface="Arial" pitchFamily="34" charset="0"/>
                <a:cs typeface="Arial" pitchFamily="34" charset="0"/>
              </a:rPr>
              <a:t>Complete all questions from Set 11.4 - due first lesson next week.</a:t>
            </a:r>
          </a:p>
          <a:p>
            <a:endParaRPr lang="en-AU" sz="2800" dirty="0">
              <a:latin typeface="Arial" pitchFamily="34" charset="0"/>
              <a:cs typeface="Arial" pitchFamily="34" charset="0"/>
            </a:endParaRPr>
          </a:p>
          <a:p>
            <a:pPr>
              <a:spcAft>
                <a:spcPts val="1200"/>
              </a:spcAft>
            </a:pPr>
            <a:r>
              <a:rPr lang="en-AU" sz="2800" dirty="0">
                <a:latin typeface="Arial" pitchFamily="34" charset="0"/>
                <a:cs typeface="Arial" pitchFamily="34" charset="0"/>
              </a:rPr>
              <a:t>Read Chapter 11.5, page 381-391 and answer </a:t>
            </a:r>
          </a:p>
          <a:p>
            <a:pPr marL="0" indent="0">
              <a:spcAft>
                <a:spcPts val="1200"/>
              </a:spcAft>
              <a:buNone/>
            </a:pPr>
            <a:r>
              <a:rPr lang="en-AU" sz="2800" dirty="0">
                <a:latin typeface="Arial" pitchFamily="34" charset="0"/>
                <a:cs typeface="Arial" pitchFamily="34" charset="0"/>
              </a:rPr>
              <a:t>	Q1 Q2 &amp; Q3 Set 11.5</a:t>
            </a:r>
          </a:p>
          <a:p>
            <a:pPr marL="0" indent="0">
              <a:spcAft>
                <a:spcPts val="1200"/>
              </a:spcAft>
              <a:buNone/>
            </a:pPr>
            <a:r>
              <a:rPr lang="en-AU" sz="2800" dirty="0">
                <a:latin typeface="Arial" pitchFamily="34" charset="0"/>
                <a:cs typeface="Arial" pitchFamily="34" charset="0"/>
              </a:rPr>
              <a:t>     by next lesson.</a:t>
            </a:r>
          </a:p>
        </p:txBody>
      </p:sp>
    </p:spTree>
    <p:extLst>
      <p:ext uri="{BB962C8B-B14F-4D97-AF65-F5344CB8AC3E}">
        <p14:creationId xmlns:p14="http://schemas.microsoft.com/office/powerpoint/2010/main" val="604593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050" name="Titre 1"/>
          <p:cNvSpPr>
            <a:spLocks noGrp="1"/>
          </p:cNvSpPr>
          <p:nvPr>
            <p:ph type="ctrTitle"/>
          </p:nvPr>
        </p:nvSpPr>
        <p:spPr>
          <a:xfrm>
            <a:off x="714348" y="2143116"/>
            <a:ext cx="7772400" cy="1470025"/>
          </a:xfrm>
        </p:spPr>
        <p:txBody>
          <a:bodyPr/>
          <a:lstStyle/>
          <a:p>
            <a:r>
              <a:rPr lang="en-AU" dirty="0">
                <a:solidFill>
                  <a:schemeClr val="bg1"/>
                </a:solidFill>
              </a:rPr>
              <a:t>Lenses</a:t>
            </a:r>
          </a:p>
        </p:txBody>
      </p:sp>
      <p:sp>
        <p:nvSpPr>
          <p:cNvPr id="2051" name="Sous-titre 2"/>
          <p:cNvSpPr>
            <a:spLocks noGrp="1"/>
          </p:cNvSpPr>
          <p:nvPr>
            <p:ph type="subTitle" idx="1"/>
          </p:nvPr>
        </p:nvSpPr>
        <p:spPr>
          <a:xfrm>
            <a:off x="1371600" y="3143250"/>
            <a:ext cx="6400800" cy="1752600"/>
          </a:xfrm>
        </p:spPr>
        <p:txBody>
          <a:bodyPr/>
          <a:lstStyle/>
          <a:p>
            <a:r>
              <a:rPr lang="en-AU" dirty="0">
                <a:solidFill>
                  <a:schemeClr val="bg1"/>
                </a:solidFill>
              </a:rPr>
              <a:t>Chapter 11.5 pages 381 - 391</a:t>
            </a:r>
          </a:p>
        </p:txBody>
      </p:sp>
    </p:spTree>
    <p:extLst>
      <p:ext uri="{BB962C8B-B14F-4D97-AF65-F5344CB8AC3E}">
        <p14:creationId xmlns:p14="http://schemas.microsoft.com/office/powerpoint/2010/main" val="19837582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85750"/>
            <a:ext cx="8229600" cy="1143000"/>
          </a:xfrm>
        </p:spPr>
        <p:txBody>
          <a:bodyPr/>
          <a:lstStyle/>
          <a:p>
            <a:r>
              <a:rPr lang="en-AU" sz="6600" b="1" dirty="0">
                <a:solidFill>
                  <a:schemeClr val="bg1"/>
                </a:solidFill>
              </a:rPr>
              <a:t>Lenses</a:t>
            </a:r>
          </a:p>
        </p:txBody>
      </p:sp>
      <p:sp>
        <p:nvSpPr>
          <p:cNvPr id="4" name="TextBox 3"/>
          <p:cNvSpPr txBox="1"/>
          <p:nvPr/>
        </p:nvSpPr>
        <p:spPr>
          <a:xfrm>
            <a:off x="811723" y="3418041"/>
            <a:ext cx="8358246" cy="1077218"/>
          </a:xfrm>
          <a:prstGeom prst="rect">
            <a:avLst/>
          </a:prstGeom>
          <a:noFill/>
        </p:spPr>
        <p:txBody>
          <a:bodyPr wrap="square" rtlCol="0">
            <a:spAutoFit/>
          </a:bodyPr>
          <a:lstStyle/>
          <a:p>
            <a:r>
              <a:rPr lang="en-AU" sz="3200" dirty="0">
                <a:latin typeface="+mj-lt"/>
              </a:rPr>
              <a:t>Convex                                             Concave</a:t>
            </a:r>
          </a:p>
          <a:p>
            <a:r>
              <a:rPr lang="en-AU" sz="3200" dirty="0">
                <a:solidFill>
                  <a:srgbClr val="FF0000"/>
                </a:solidFill>
                <a:latin typeface="+mj-lt"/>
              </a:rPr>
              <a:t>Converge                                          Diverge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7784" y="4469655"/>
            <a:ext cx="3461370" cy="238834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0385" y="1113785"/>
            <a:ext cx="3109350" cy="2226544"/>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14" y="1254948"/>
            <a:ext cx="3004755" cy="2231031"/>
          </a:xfrm>
          <a:prstGeom prst="rect">
            <a:avLst/>
          </a:prstGeom>
        </p:spPr>
      </p:pic>
    </p:spTree>
    <p:extLst>
      <p:ext uri="{BB962C8B-B14F-4D97-AF65-F5344CB8AC3E}">
        <p14:creationId xmlns:p14="http://schemas.microsoft.com/office/powerpoint/2010/main" val="7917729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85750"/>
            <a:ext cx="8229600" cy="1143000"/>
          </a:xfrm>
        </p:spPr>
        <p:txBody>
          <a:bodyPr/>
          <a:lstStyle/>
          <a:p>
            <a:r>
              <a:rPr lang="en-AU" sz="6600" b="1" dirty="0">
                <a:solidFill>
                  <a:schemeClr val="bg1"/>
                </a:solidFill>
              </a:rPr>
              <a:t>Mirrors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2120" y="1368876"/>
            <a:ext cx="4238648" cy="282576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430" y="1368877"/>
            <a:ext cx="4238648" cy="2825765"/>
          </a:xfrm>
          <a:prstGeom prst="rect">
            <a:avLst/>
          </a:prstGeom>
        </p:spPr>
      </p:pic>
      <p:sp>
        <p:nvSpPr>
          <p:cNvPr id="4" name="TextBox 3"/>
          <p:cNvSpPr txBox="1"/>
          <p:nvPr/>
        </p:nvSpPr>
        <p:spPr>
          <a:xfrm>
            <a:off x="811723" y="3933056"/>
            <a:ext cx="8358246" cy="1077218"/>
          </a:xfrm>
          <a:prstGeom prst="rect">
            <a:avLst/>
          </a:prstGeom>
          <a:solidFill>
            <a:schemeClr val="bg1"/>
          </a:solidFill>
        </p:spPr>
        <p:txBody>
          <a:bodyPr wrap="square" rtlCol="0">
            <a:spAutoFit/>
          </a:bodyPr>
          <a:lstStyle/>
          <a:p>
            <a:r>
              <a:rPr lang="en-AU" sz="3200" dirty="0">
                <a:latin typeface="+mj-lt"/>
              </a:rPr>
              <a:t>Concave                                            Convex</a:t>
            </a:r>
          </a:p>
          <a:p>
            <a:r>
              <a:rPr lang="en-AU" sz="3200" dirty="0">
                <a:solidFill>
                  <a:srgbClr val="FF0000"/>
                </a:solidFill>
                <a:latin typeface="+mj-lt"/>
              </a:rPr>
              <a:t>Converge                                          Diverge  </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7784" y="4469655"/>
            <a:ext cx="3461370" cy="2388345"/>
          </a:xfrm>
          <a:prstGeom prst="rect">
            <a:avLst/>
          </a:prstGeom>
        </p:spPr>
      </p:pic>
    </p:spTree>
    <p:extLst>
      <p:ext uri="{BB962C8B-B14F-4D97-AF65-F5344CB8AC3E}">
        <p14:creationId xmlns:p14="http://schemas.microsoft.com/office/powerpoint/2010/main" val="31216069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85750"/>
            <a:ext cx="8229600" cy="1143000"/>
          </a:xfrm>
        </p:spPr>
        <p:txBody>
          <a:bodyPr/>
          <a:lstStyle/>
          <a:p>
            <a:r>
              <a:rPr lang="en-AU" sz="6600" b="1" dirty="0">
                <a:solidFill>
                  <a:schemeClr val="bg1"/>
                </a:solidFill>
              </a:rPr>
              <a:t>Convex and Concave</a:t>
            </a:r>
          </a:p>
        </p:txBody>
      </p:sp>
      <p:sp>
        <p:nvSpPr>
          <p:cNvPr id="4" name="TextBox 3"/>
          <p:cNvSpPr txBox="1"/>
          <p:nvPr/>
        </p:nvSpPr>
        <p:spPr>
          <a:xfrm>
            <a:off x="457200" y="1724610"/>
            <a:ext cx="8358246" cy="4401205"/>
          </a:xfrm>
          <a:prstGeom prst="rect">
            <a:avLst/>
          </a:prstGeom>
          <a:solidFill>
            <a:schemeClr val="bg1"/>
          </a:solidFill>
        </p:spPr>
        <p:txBody>
          <a:bodyPr wrap="square" rtlCol="0">
            <a:spAutoFit/>
          </a:bodyPr>
          <a:lstStyle/>
          <a:p>
            <a:r>
              <a:rPr lang="en-AU" sz="2800" dirty="0">
                <a:latin typeface="+mj-lt"/>
              </a:rPr>
              <a:t>Watch the video and try and collect as much information on Convex and Concave Lenses and Mirrors using the mind map technique. </a:t>
            </a:r>
          </a:p>
          <a:p>
            <a:endParaRPr lang="en-AU" sz="2800" dirty="0">
              <a:latin typeface="+mj-lt"/>
            </a:endParaRPr>
          </a:p>
          <a:p>
            <a:r>
              <a:rPr lang="en-AU" sz="2800" dirty="0">
                <a:latin typeface="+mj-lt"/>
              </a:rPr>
              <a:t>This practise is to help you review YouTube clips to advance your knowledge on the topics taught here, in Physics, other subjects and future studies. </a:t>
            </a:r>
          </a:p>
          <a:p>
            <a:endParaRPr lang="en-AU" sz="2800" dirty="0">
              <a:solidFill>
                <a:srgbClr val="FF0000"/>
              </a:solidFill>
              <a:latin typeface="+mj-lt"/>
            </a:endParaRPr>
          </a:p>
          <a:p>
            <a:r>
              <a:rPr lang="en-AU" sz="2800" dirty="0">
                <a:solidFill>
                  <a:srgbClr val="FF0000"/>
                </a:solidFill>
                <a:latin typeface="+mj-lt"/>
              </a:rPr>
              <a:t>Hand out “Convex &amp; Concave Lenses &amp; Mirrors Mind Map”</a:t>
            </a:r>
          </a:p>
        </p:txBody>
      </p:sp>
    </p:spTree>
    <p:extLst>
      <p:ext uri="{BB962C8B-B14F-4D97-AF65-F5344CB8AC3E}">
        <p14:creationId xmlns:p14="http://schemas.microsoft.com/office/powerpoint/2010/main" val="697049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0" y="285750"/>
            <a:ext cx="9144000" cy="1143000"/>
          </a:xfrm>
        </p:spPr>
        <p:txBody>
          <a:bodyPr/>
          <a:lstStyle/>
          <a:p>
            <a:r>
              <a:rPr lang="en-AU" sz="6600" b="1" dirty="0">
                <a:solidFill>
                  <a:schemeClr val="bg1"/>
                </a:solidFill>
              </a:rPr>
              <a:t>Convex Len</a:t>
            </a:r>
          </a:p>
        </p:txBody>
      </p:sp>
      <p:sp>
        <p:nvSpPr>
          <p:cNvPr id="4" name="TextBox 3"/>
          <p:cNvSpPr txBox="1"/>
          <p:nvPr/>
        </p:nvSpPr>
        <p:spPr>
          <a:xfrm>
            <a:off x="457200" y="1724610"/>
            <a:ext cx="8358246" cy="3970318"/>
          </a:xfrm>
          <a:prstGeom prst="rect">
            <a:avLst/>
          </a:prstGeom>
          <a:solidFill>
            <a:schemeClr val="bg1"/>
          </a:solidFill>
        </p:spPr>
        <p:txBody>
          <a:bodyPr wrap="square" rtlCol="0">
            <a:spAutoFit/>
          </a:bodyPr>
          <a:lstStyle/>
          <a:p>
            <a:r>
              <a:rPr lang="en-AU" sz="2800" dirty="0">
                <a:latin typeface="+mj-lt"/>
              </a:rPr>
              <a:t>Watch this video and try again to collect as much information on Convex Lenses using the mind map technique. </a:t>
            </a:r>
          </a:p>
          <a:p>
            <a:endParaRPr lang="en-AU" sz="2800" dirty="0">
              <a:latin typeface="+mj-lt"/>
            </a:endParaRPr>
          </a:p>
          <a:p>
            <a:r>
              <a:rPr lang="en-AU" sz="2800" dirty="0">
                <a:latin typeface="+mj-lt"/>
              </a:rPr>
              <a:t>This practise is to help you review YouTube clips to advance your knowledge on the topics taught here, in Physics, other subjects and future studies. </a:t>
            </a:r>
          </a:p>
          <a:p>
            <a:endParaRPr lang="en-AU" sz="2800" dirty="0">
              <a:solidFill>
                <a:srgbClr val="FF0000"/>
              </a:solidFill>
              <a:latin typeface="+mj-lt"/>
            </a:endParaRPr>
          </a:p>
          <a:p>
            <a:r>
              <a:rPr lang="en-AU" sz="2800" dirty="0">
                <a:solidFill>
                  <a:srgbClr val="FF0000"/>
                </a:solidFill>
                <a:latin typeface="+mj-lt"/>
              </a:rPr>
              <a:t>Hand out “Convex Lenses Mind Map”</a:t>
            </a:r>
          </a:p>
        </p:txBody>
      </p:sp>
    </p:spTree>
    <p:extLst>
      <p:ext uri="{BB962C8B-B14F-4D97-AF65-F5344CB8AC3E}">
        <p14:creationId xmlns:p14="http://schemas.microsoft.com/office/powerpoint/2010/main" val="40646278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0" y="285750"/>
            <a:ext cx="9144000" cy="1143000"/>
          </a:xfrm>
        </p:spPr>
        <p:txBody>
          <a:bodyPr/>
          <a:lstStyle/>
          <a:p>
            <a:r>
              <a:rPr lang="en-AU" sz="6600" b="1" dirty="0">
                <a:solidFill>
                  <a:schemeClr val="bg1"/>
                </a:solidFill>
              </a:rPr>
              <a:t>Concave Mirror</a:t>
            </a:r>
          </a:p>
        </p:txBody>
      </p:sp>
      <p:sp>
        <p:nvSpPr>
          <p:cNvPr id="4" name="TextBox 3"/>
          <p:cNvSpPr txBox="1"/>
          <p:nvPr/>
        </p:nvSpPr>
        <p:spPr>
          <a:xfrm>
            <a:off x="457200" y="1724610"/>
            <a:ext cx="8358246" cy="3970318"/>
          </a:xfrm>
          <a:prstGeom prst="rect">
            <a:avLst/>
          </a:prstGeom>
          <a:solidFill>
            <a:schemeClr val="bg1"/>
          </a:solidFill>
        </p:spPr>
        <p:txBody>
          <a:bodyPr wrap="square" rtlCol="0">
            <a:spAutoFit/>
          </a:bodyPr>
          <a:lstStyle/>
          <a:p>
            <a:r>
              <a:rPr lang="en-AU" sz="2800" dirty="0">
                <a:latin typeface="+mj-lt"/>
              </a:rPr>
              <a:t>Watch this video and try again to collect as much information on Concave Mirrors using the mind map technique. </a:t>
            </a:r>
          </a:p>
          <a:p>
            <a:endParaRPr lang="en-AU" sz="2800" dirty="0">
              <a:latin typeface="+mj-lt"/>
            </a:endParaRPr>
          </a:p>
          <a:p>
            <a:r>
              <a:rPr lang="en-AU" sz="2800" dirty="0">
                <a:latin typeface="+mj-lt"/>
              </a:rPr>
              <a:t>This practise is to help you review YouTube clips to advance your knowledge on the topics taught here, in Physics, other subjects and future studies. </a:t>
            </a:r>
          </a:p>
          <a:p>
            <a:endParaRPr lang="en-AU" sz="2800" dirty="0">
              <a:solidFill>
                <a:srgbClr val="FF0000"/>
              </a:solidFill>
              <a:latin typeface="+mj-lt"/>
            </a:endParaRPr>
          </a:p>
          <a:p>
            <a:r>
              <a:rPr lang="en-AU" sz="2800" dirty="0">
                <a:solidFill>
                  <a:srgbClr val="FF0000"/>
                </a:solidFill>
                <a:latin typeface="+mj-lt"/>
              </a:rPr>
              <a:t>Hand out “Concave Mirrors Mind Map”</a:t>
            </a:r>
          </a:p>
        </p:txBody>
      </p:sp>
    </p:spTree>
    <p:extLst>
      <p:ext uri="{BB962C8B-B14F-4D97-AF65-F5344CB8AC3E}">
        <p14:creationId xmlns:p14="http://schemas.microsoft.com/office/powerpoint/2010/main" val="19649832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0" y="285750"/>
            <a:ext cx="9144000" cy="1143000"/>
          </a:xfrm>
        </p:spPr>
        <p:txBody>
          <a:bodyPr/>
          <a:lstStyle/>
          <a:p>
            <a:r>
              <a:rPr lang="en-AU" sz="5200" b="1" dirty="0">
                <a:solidFill>
                  <a:schemeClr val="bg1"/>
                </a:solidFill>
              </a:rPr>
              <a:t>Convex Mirror and Concave Lens</a:t>
            </a:r>
          </a:p>
        </p:txBody>
      </p:sp>
      <p:sp>
        <p:nvSpPr>
          <p:cNvPr id="4" name="TextBox 3"/>
          <p:cNvSpPr txBox="1"/>
          <p:nvPr/>
        </p:nvSpPr>
        <p:spPr>
          <a:xfrm>
            <a:off x="457200" y="1724610"/>
            <a:ext cx="8358246" cy="3970318"/>
          </a:xfrm>
          <a:prstGeom prst="rect">
            <a:avLst/>
          </a:prstGeom>
          <a:solidFill>
            <a:schemeClr val="bg1"/>
          </a:solidFill>
        </p:spPr>
        <p:txBody>
          <a:bodyPr wrap="square" rtlCol="0">
            <a:spAutoFit/>
          </a:bodyPr>
          <a:lstStyle/>
          <a:p>
            <a:r>
              <a:rPr lang="en-AU" sz="2800" dirty="0">
                <a:latin typeface="+mj-lt"/>
              </a:rPr>
              <a:t>Watch this video and try again to collect as much information on Convex Mirrors and Concave Lenses using the mind map technique. </a:t>
            </a:r>
          </a:p>
          <a:p>
            <a:endParaRPr lang="en-AU" sz="2800" dirty="0">
              <a:latin typeface="+mj-lt"/>
            </a:endParaRPr>
          </a:p>
          <a:p>
            <a:r>
              <a:rPr lang="en-AU" sz="2800" dirty="0">
                <a:latin typeface="+mj-lt"/>
              </a:rPr>
              <a:t>This practise is to help you review YouTube clips to advance your knowledge on the topics taught here, in Physics, other subjects and future studies. </a:t>
            </a:r>
          </a:p>
          <a:p>
            <a:endParaRPr lang="en-AU" sz="2800" dirty="0">
              <a:solidFill>
                <a:srgbClr val="FF0000"/>
              </a:solidFill>
              <a:latin typeface="+mj-lt"/>
            </a:endParaRPr>
          </a:p>
          <a:p>
            <a:r>
              <a:rPr lang="en-AU" sz="2800" dirty="0">
                <a:solidFill>
                  <a:srgbClr val="FF0000"/>
                </a:solidFill>
                <a:latin typeface="+mj-lt"/>
              </a:rPr>
              <a:t>Hand out “Convex Mirrors &amp; Concave Lenses Mind Map”</a:t>
            </a:r>
          </a:p>
        </p:txBody>
      </p:sp>
    </p:spTree>
    <p:extLst>
      <p:ext uri="{BB962C8B-B14F-4D97-AF65-F5344CB8AC3E}">
        <p14:creationId xmlns:p14="http://schemas.microsoft.com/office/powerpoint/2010/main" val="7776032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85750"/>
            <a:ext cx="8229600" cy="1143000"/>
          </a:xfrm>
        </p:spPr>
        <p:txBody>
          <a:bodyPr/>
          <a:lstStyle/>
          <a:p>
            <a:r>
              <a:rPr lang="en-AU" sz="6600" b="1" dirty="0">
                <a:solidFill>
                  <a:schemeClr val="bg1"/>
                </a:solidFill>
              </a:rPr>
              <a:t>Thin Lens Equation</a:t>
            </a:r>
          </a:p>
        </p:txBody>
      </p:sp>
      <p:sp>
        <p:nvSpPr>
          <p:cNvPr id="4" name="TextBox 3"/>
          <p:cNvSpPr txBox="1"/>
          <p:nvPr/>
        </p:nvSpPr>
        <p:spPr>
          <a:xfrm>
            <a:off x="1187624" y="1988840"/>
            <a:ext cx="2472209" cy="2031325"/>
          </a:xfrm>
          <a:prstGeom prst="rect">
            <a:avLst/>
          </a:prstGeom>
          <a:solidFill>
            <a:schemeClr val="tx2">
              <a:lumMod val="20000"/>
              <a:lumOff val="80000"/>
            </a:schemeClr>
          </a:solidFill>
        </p:spPr>
        <p:txBody>
          <a:bodyPr wrap="square" rtlCol="0">
            <a:spAutoFit/>
          </a:bodyPr>
          <a:lstStyle/>
          <a:p>
            <a:r>
              <a:rPr lang="en-AU" sz="2800" dirty="0">
                <a:latin typeface="+mj-lt"/>
              </a:rPr>
              <a:t> </a:t>
            </a:r>
            <a:r>
              <a:rPr lang="en-AU" sz="2800" u="sng" dirty="0">
                <a:latin typeface="+mj-lt"/>
              </a:rPr>
              <a:t> 1 </a:t>
            </a:r>
            <a:r>
              <a:rPr lang="en-AU" sz="2800" dirty="0">
                <a:latin typeface="+mj-lt"/>
              </a:rPr>
              <a:t> + </a:t>
            </a:r>
            <a:r>
              <a:rPr lang="en-AU" sz="2800" u="sng" dirty="0">
                <a:latin typeface="+mj-lt"/>
              </a:rPr>
              <a:t> 1 </a:t>
            </a:r>
            <a:r>
              <a:rPr lang="en-AU" sz="2800" dirty="0">
                <a:latin typeface="+mj-lt"/>
              </a:rPr>
              <a:t> = </a:t>
            </a:r>
            <a:r>
              <a:rPr lang="en-AU" sz="2800" u="sng" dirty="0">
                <a:latin typeface="+mj-lt"/>
              </a:rPr>
              <a:t> 1 </a:t>
            </a:r>
            <a:r>
              <a:rPr lang="en-AU" sz="2800" u="sng" dirty="0">
                <a:solidFill>
                  <a:schemeClr val="tx2">
                    <a:lumMod val="20000"/>
                    <a:lumOff val="80000"/>
                  </a:schemeClr>
                </a:solidFill>
                <a:latin typeface="+mj-lt"/>
              </a:rPr>
              <a:t>.</a:t>
            </a:r>
          </a:p>
          <a:p>
            <a:r>
              <a:rPr lang="en-AU" sz="2800" dirty="0">
                <a:latin typeface="+mj-lt"/>
              </a:rPr>
              <a:t>  u      v       f</a:t>
            </a:r>
          </a:p>
          <a:p>
            <a:endParaRPr lang="en-AU" sz="1400" dirty="0">
              <a:latin typeface="+mj-lt"/>
            </a:endParaRPr>
          </a:p>
          <a:p>
            <a:r>
              <a:rPr lang="en-AU" sz="2800" dirty="0">
                <a:latin typeface="+mj-lt"/>
              </a:rPr>
              <a:t>M = </a:t>
            </a:r>
            <a:r>
              <a:rPr lang="en-AU" sz="2800" u="sng" dirty="0">
                <a:latin typeface="+mj-lt"/>
              </a:rPr>
              <a:t> -h</a:t>
            </a:r>
            <a:r>
              <a:rPr lang="en-AU" sz="2800" baseline="-25000" dirty="0">
                <a:latin typeface="+mj-lt"/>
              </a:rPr>
              <a:t>i</a:t>
            </a:r>
            <a:r>
              <a:rPr lang="en-AU" sz="2800" u="sng" dirty="0">
                <a:latin typeface="+mj-lt"/>
              </a:rPr>
              <a:t>  </a:t>
            </a:r>
            <a:r>
              <a:rPr lang="en-AU" sz="2800" dirty="0">
                <a:latin typeface="+mj-lt"/>
              </a:rPr>
              <a:t> = </a:t>
            </a:r>
            <a:r>
              <a:rPr lang="en-AU" sz="2800" u="sng" dirty="0">
                <a:latin typeface="+mj-lt"/>
              </a:rPr>
              <a:t> -v  </a:t>
            </a:r>
            <a:r>
              <a:rPr lang="en-AU" sz="2800" dirty="0">
                <a:solidFill>
                  <a:schemeClr val="tx2">
                    <a:lumMod val="20000"/>
                    <a:lumOff val="80000"/>
                  </a:schemeClr>
                </a:solidFill>
                <a:latin typeface="+mj-lt"/>
              </a:rPr>
              <a:t>.</a:t>
            </a:r>
          </a:p>
          <a:p>
            <a:r>
              <a:rPr lang="en-AU" sz="2800" dirty="0">
                <a:latin typeface="+mj-lt"/>
              </a:rPr>
              <a:t>         +</a:t>
            </a:r>
            <a:r>
              <a:rPr lang="en-AU" sz="2800" dirty="0" err="1">
                <a:latin typeface="+mj-lt"/>
              </a:rPr>
              <a:t>h</a:t>
            </a:r>
            <a:r>
              <a:rPr lang="en-AU" sz="2800" baseline="-25000" dirty="0" err="1">
                <a:latin typeface="+mj-lt"/>
              </a:rPr>
              <a:t>o</a:t>
            </a:r>
            <a:r>
              <a:rPr lang="en-AU" sz="2800" dirty="0">
                <a:latin typeface="+mj-lt"/>
              </a:rPr>
              <a:t>      u</a:t>
            </a:r>
          </a:p>
        </p:txBody>
      </p:sp>
      <p:graphicFrame>
        <p:nvGraphicFramePr>
          <p:cNvPr id="2" name="Table 1"/>
          <p:cNvGraphicFramePr>
            <a:graphicFrameLocks noGrp="1"/>
          </p:cNvGraphicFramePr>
          <p:nvPr>
            <p:extLst>
              <p:ext uri="{D42A27DB-BD31-4B8C-83A1-F6EECF244321}">
                <p14:modId xmlns:p14="http://schemas.microsoft.com/office/powerpoint/2010/main" val="1372544236"/>
              </p:ext>
            </p:extLst>
          </p:nvPr>
        </p:nvGraphicFramePr>
        <p:xfrm>
          <a:off x="3779912" y="1783823"/>
          <a:ext cx="4752528" cy="2595880"/>
        </p:xfrm>
        <a:graphic>
          <a:graphicData uri="http://schemas.openxmlformats.org/drawingml/2006/table">
            <a:tbl>
              <a:tblPr firstRow="1" bandRow="1">
                <a:tableStyleId>{21E4AEA4-8DFA-4A89-87EB-49C32662AFE0}</a:tableStyleId>
              </a:tblPr>
              <a:tblGrid>
                <a:gridCol w="1008112">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2016224">
                  <a:extLst>
                    <a:ext uri="{9D8B030D-6E8A-4147-A177-3AD203B41FA5}">
                      <a16:colId xmlns:a16="http://schemas.microsoft.com/office/drawing/2014/main" val="20002"/>
                    </a:ext>
                  </a:extLst>
                </a:gridCol>
              </a:tblGrid>
              <a:tr h="370840">
                <a:tc>
                  <a:txBody>
                    <a:bodyPr/>
                    <a:lstStyle/>
                    <a:p>
                      <a:r>
                        <a:rPr lang="en-AU" dirty="0">
                          <a:solidFill>
                            <a:schemeClr val="tx1"/>
                          </a:solidFill>
                        </a:rPr>
                        <a:t>Variable</a:t>
                      </a:r>
                    </a:p>
                  </a:txBody>
                  <a:tcPr/>
                </a:tc>
                <a:tc>
                  <a:txBody>
                    <a:bodyPr/>
                    <a:lstStyle/>
                    <a:p>
                      <a:r>
                        <a:rPr lang="en-AU" dirty="0">
                          <a:solidFill>
                            <a:schemeClr val="tx1"/>
                          </a:solidFill>
                        </a:rPr>
                        <a:t>Positive</a:t>
                      </a:r>
                    </a:p>
                  </a:txBody>
                  <a:tcPr/>
                </a:tc>
                <a:tc>
                  <a:txBody>
                    <a:bodyPr/>
                    <a:lstStyle/>
                    <a:p>
                      <a:r>
                        <a:rPr lang="en-AU" dirty="0">
                          <a:solidFill>
                            <a:schemeClr val="tx1"/>
                          </a:solidFill>
                        </a:rPr>
                        <a:t>Negative</a:t>
                      </a:r>
                    </a:p>
                  </a:txBody>
                  <a:tcPr/>
                </a:tc>
                <a:extLst>
                  <a:ext uri="{0D108BD9-81ED-4DB2-BD59-A6C34878D82A}">
                    <a16:rowId xmlns:a16="http://schemas.microsoft.com/office/drawing/2014/main" val="10000"/>
                  </a:ext>
                </a:extLst>
              </a:tr>
              <a:tr h="370840">
                <a:tc>
                  <a:txBody>
                    <a:bodyPr/>
                    <a:lstStyle/>
                    <a:p>
                      <a:pPr algn="ctr"/>
                      <a:r>
                        <a:rPr lang="en-AU" dirty="0"/>
                        <a:t>u</a:t>
                      </a:r>
                    </a:p>
                  </a:txBody>
                  <a:tcPr/>
                </a:tc>
                <a:tc>
                  <a:txBody>
                    <a:bodyPr/>
                    <a:lstStyle/>
                    <a:p>
                      <a:r>
                        <a:rPr lang="en-AU" dirty="0"/>
                        <a:t>Always</a:t>
                      </a:r>
                    </a:p>
                  </a:txBody>
                  <a:tcPr/>
                </a:tc>
                <a:tc>
                  <a:txBody>
                    <a:bodyPr/>
                    <a:lstStyle/>
                    <a:p>
                      <a:r>
                        <a:rPr lang="en-AU" dirty="0"/>
                        <a:t>Never</a:t>
                      </a:r>
                    </a:p>
                  </a:txBody>
                  <a:tcPr/>
                </a:tc>
                <a:extLst>
                  <a:ext uri="{0D108BD9-81ED-4DB2-BD59-A6C34878D82A}">
                    <a16:rowId xmlns:a16="http://schemas.microsoft.com/office/drawing/2014/main" val="10001"/>
                  </a:ext>
                </a:extLst>
              </a:tr>
              <a:tr h="370840">
                <a:tc>
                  <a:txBody>
                    <a:bodyPr/>
                    <a:lstStyle/>
                    <a:p>
                      <a:pPr algn="ctr"/>
                      <a:r>
                        <a:rPr lang="en-AU" dirty="0"/>
                        <a:t>v</a:t>
                      </a:r>
                    </a:p>
                  </a:txBody>
                  <a:tcPr/>
                </a:tc>
                <a:tc>
                  <a:txBody>
                    <a:bodyPr/>
                    <a:lstStyle/>
                    <a:p>
                      <a:r>
                        <a:rPr lang="en-AU" dirty="0"/>
                        <a:t>Real Image</a:t>
                      </a:r>
                    </a:p>
                  </a:txBody>
                  <a:tcPr/>
                </a:tc>
                <a:tc>
                  <a:txBody>
                    <a:bodyPr/>
                    <a:lstStyle/>
                    <a:p>
                      <a:r>
                        <a:rPr lang="en-AU" dirty="0"/>
                        <a:t>Virtual Image</a:t>
                      </a:r>
                    </a:p>
                  </a:txBody>
                  <a:tcPr/>
                </a:tc>
                <a:extLst>
                  <a:ext uri="{0D108BD9-81ED-4DB2-BD59-A6C34878D82A}">
                    <a16:rowId xmlns:a16="http://schemas.microsoft.com/office/drawing/2014/main" val="10002"/>
                  </a:ext>
                </a:extLst>
              </a:tr>
              <a:tr h="370840">
                <a:tc>
                  <a:txBody>
                    <a:bodyPr/>
                    <a:lstStyle/>
                    <a:p>
                      <a:pPr algn="ctr"/>
                      <a:r>
                        <a:rPr lang="en-AU" dirty="0" err="1"/>
                        <a:t>h</a:t>
                      </a:r>
                      <a:r>
                        <a:rPr lang="en-AU" baseline="-25000" dirty="0" err="1"/>
                        <a:t>o</a:t>
                      </a:r>
                      <a:endParaRPr lang="en-AU" baseline="-25000" dirty="0"/>
                    </a:p>
                  </a:txBody>
                  <a:tcPr/>
                </a:tc>
                <a:tc>
                  <a:txBody>
                    <a:bodyPr/>
                    <a:lstStyle/>
                    <a:p>
                      <a:r>
                        <a:rPr lang="en-AU" dirty="0"/>
                        <a:t>Upwards</a:t>
                      </a:r>
                    </a:p>
                  </a:txBody>
                  <a:tcPr/>
                </a:tc>
                <a:tc>
                  <a:txBody>
                    <a:bodyPr/>
                    <a:lstStyle/>
                    <a:p>
                      <a:r>
                        <a:rPr lang="en-AU" dirty="0"/>
                        <a:t>Downwards</a:t>
                      </a:r>
                    </a:p>
                  </a:txBody>
                  <a:tcPr/>
                </a:tc>
                <a:extLst>
                  <a:ext uri="{0D108BD9-81ED-4DB2-BD59-A6C34878D82A}">
                    <a16:rowId xmlns:a16="http://schemas.microsoft.com/office/drawing/2014/main" val="10003"/>
                  </a:ext>
                </a:extLst>
              </a:tr>
              <a:tr h="370840">
                <a:tc>
                  <a:txBody>
                    <a:bodyPr/>
                    <a:lstStyle/>
                    <a:p>
                      <a:pPr algn="ctr"/>
                      <a:r>
                        <a:rPr lang="en-AU" dirty="0"/>
                        <a:t>h</a:t>
                      </a:r>
                      <a:r>
                        <a:rPr lang="en-AU" baseline="-25000" dirty="0"/>
                        <a:t>i</a:t>
                      </a:r>
                    </a:p>
                  </a:txBody>
                  <a:tcPr/>
                </a:tc>
                <a:tc>
                  <a:txBody>
                    <a:bodyPr/>
                    <a:lstStyle/>
                    <a:p>
                      <a:r>
                        <a:rPr lang="en-AU" dirty="0"/>
                        <a:t>Upwards</a:t>
                      </a:r>
                    </a:p>
                  </a:txBody>
                  <a:tcPr/>
                </a:tc>
                <a:tc>
                  <a:txBody>
                    <a:bodyPr/>
                    <a:lstStyle/>
                    <a:p>
                      <a:r>
                        <a:rPr lang="en-AU" dirty="0"/>
                        <a:t>Downwards</a:t>
                      </a:r>
                    </a:p>
                  </a:txBody>
                  <a:tcPr/>
                </a:tc>
                <a:extLst>
                  <a:ext uri="{0D108BD9-81ED-4DB2-BD59-A6C34878D82A}">
                    <a16:rowId xmlns:a16="http://schemas.microsoft.com/office/drawing/2014/main" val="10004"/>
                  </a:ext>
                </a:extLst>
              </a:tr>
              <a:tr h="370840">
                <a:tc>
                  <a:txBody>
                    <a:bodyPr/>
                    <a:lstStyle/>
                    <a:p>
                      <a:pPr algn="ctr"/>
                      <a:r>
                        <a:rPr lang="en-AU" dirty="0"/>
                        <a:t>f</a:t>
                      </a:r>
                    </a:p>
                  </a:txBody>
                  <a:tcPr/>
                </a:tc>
                <a:tc>
                  <a:txBody>
                    <a:bodyPr/>
                    <a:lstStyle/>
                    <a:p>
                      <a:r>
                        <a:rPr lang="en-AU" dirty="0"/>
                        <a:t>Converging Lens</a:t>
                      </a:r>
                    </a:p>
                  </a:txBody>
                  <a:tcPr/>
                </a:tc>
                <a:tc>
                  <a:txBody>
                    <a:bodyPr/>
                    <a:lstStyle/>
                    <a:p>
                      <a:r>
                        <a:rPr lang="en-AU" dirty="0"/>
                        <a:t>Diverging Lens</a:t>
                      </a:r>
                    </a:p>
                  </a:txBody>
                  <a:tcPr/>
                </a:tc>
                <a:extLst>
                  <a:ext uri="{0D108BD9-81ED-4DB2-BD59-A6C34878D82A}">
                    <a16:rowId xmlns:a16="http://schemas.microsoft.com/office/drawing/2014/main" val="10005"/>
                  </a:ext>
                </a:extLst>
              </a:tr>
              <a:tr h="370840">
                <a:tc>
                  <a:txBody>
                    <a:bodyPr/>
                    <a:lstStyle/>
                    <a:p>
                      <a:pPr algn="ctr"/>
                      <a:r>
                        <a:rPr lang="en-AU" dirty="0"/>
                        <a:t>M</a:t>
                      </a:r>
                    </a:p>
                  </a:txBody>
                  <a:tcPr/>
                </a:tc>
                <a:tc>
                  <a:txBody>
                    <a:bodyPr/>
                    <a:lstStyle/>
                    <a:p>
                      <a:r>
                        <a:rPr lang="en-AU" dirty="0"/>
                        <a:t>Upright</a:t>
                      </a:r>
                    </a:p>
                  </a:txBody>
                  <a:tcPr/>
                </a:tc>
                <a:tc>
                  <a:txBody>
                    <a:bodyPr/>
                    <a:lstStyle/>
                    <a:p>
                      <a:r>
                        <a:rPr lang="en-AU" dirty="0"/>
                        <a:t>Inverted</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8186243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85750"/>
            <a:ext cx="8229600" cy="1143000"/>
          </a:xfrm>
        </p:spPr>
        <p:txBody>
          <a:bodyPr/>
          <a:lstStyle/>
          <a:p>
            <a:pPr algn="r"/>
            <a:r>
              <a:rPr lang="en-AU" sz="6000" b="1" dirty="0">
                <a:solidFill>
                  <a:schemeClr val="bg1"/>
                </a:solidFill>
              </a:rPr>
              <a:t>Homework, Context &amp; Keywords</a:t>
            </a:r>
            <a:endParaRPr lang="en-AU" b="1" dirty="0">
              <a:solidFill>
                <a:schemeClr val="bg1"/>
              </a:solidFill>
            </a:endParaRPr>
          </a:p>
        </p:txBody>
      </p:sp>
      <p:sp>
        <p:nvSpPr>
          <p:cNvPr id="5" name="Espace réservé du contenu 2"/>
          <p:cNvSpPr txBox="1">
            <a:spLocks/>
          </p:cNvSpPr>
          <p:nvPr/>
        </p:nvSpPr>
        <p:spPr bwMode="auto">
          <a:xfrm>
            <a:off x="395536" y="2132856"/>
            <a:ext cx="8229600" cy="5400600"/>
          </a:xfrm>
          <a:prstGeom prst="rect">
            <a:avLst/>
          </a:prstGeom>
          <a:solidFill>
            <a:schemeClr val="accent1">
              <a:alpha val="50000"/>
            </a:schemeClr>
          </a:solid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AU" sz="2800" b="1" u="sng" dirty="0">
                <a:latin typeface="Arial" pitchFamily="34" charset="0"/>
                <a:cs typeface="Arial" pitchFamily="34" charset="0"/>
              </a:rPr>
              <a:t>Homework</a:t>
            </a:r>
            <a:endParaRPr lang="en-AU" sz="2800" dirty="0">
              <a:latin typeface="Arial" pitchFamily="34" charset="0"/>
              <a:cs typeface="Arial" pitchFamily="34" charset="0"/>
            </a:endParaRPr>
          </a:p>
          <a:p>
            <a:pPr>
              <a:buFont typeface="Arial" charset="0"/>
              <a:buNone/>
            </a:pPr>
            <a:endParaRPr lang="en-AU" sz="2800" dirty="0">
              <a:latin typeface="Arial" pitchFamily="34" charset="0"/>
              <a:cs typeface="Arial" pitchFamily="34" charset="0"/>
            </a:endParaRPr>
          </a:p>
          <a:p>
            <a:pPr>
              <a:buFont typeface="Arial" charset="0"/>
              <a:buNone/>
            </a:pPr>
            <a:endParaRPr lang="en-AU" sz="2800" dirty="0">
              <a:latin typeface="Arial" pitchFamily="34" charset="0"/>
              <a:cs typeface="Arial" pitchFamily="34" charset="0"/>
            </a:endParaRPr>
          </a:p>
          <a:p>
            <a:pPr>
              <a:buFont typeface="Arial" charset="0"/>
              <a:buNone/>
            </a:pPr>
            <a:endParaRPr lang="en-AU" sz="2800" dirty="0">
              <a:latin typeface="Arial" pitchFamily="34" charset="0"/>
              <a:cs typeface="Arial" pitchFamily="34" charset="0"/>
            </a:endParaRPr>
          </a:p>
        </p:txBody>
      </p:sp>
      <p:sp>
        <p:nvSpPr>
          <p:cNvPr id="6" name="TextBox 5"/>
          <p:cNvSpPr txBox="1"/>
          <p:nvPr/>
        </p:nvSpPr>
        <p:spPr>
          <a:xfrm>
            <a:off x="585900" y="2924944"/>
            <a:ext cx="7848871" cy="2985433"/>
          </a:xfrm>
          <a:prstGeom prst="rect">
            <a:avLst/>
          </a:prstGeom>
          <a:noFill/>
        </p:spPr>
        <p:txBody>
          <a:bodyPr wrap="square" rtlCol="0">
            <a:spAutoFit/>
          </a:bodyPr>
          <a:lstStyle/>
          <a:p>
            <a:r>
              <a:rPr lang="en-AU" sz="2800" dirty="0">
                <a:latin typeface="Arial" pitchFamily="34" charset="0"/>
                <a:cs typeface="Arial" pitchFamily="34" charset="0"/>
              </a:rPr>
              <a:t>Complete all questions from Set 11.5 - due first lesson next week.</a:t>
            </a:r>
          </a:p>
          <a:p>
            <a:endParaRPr lang="en-AU" sz="2800" dirty="0">
              <a:latin typeface="Arial" pitchFamily="34" charset="0"/>
              <a:cs typeface="Arial" pitchFamily="34" charset="0"/>
            </a:endParaRPr>
          </a:p>
          <a:p>
            <a:pPr>
              <a:spcAft>
                <a:spcPts val="1200"/>
              </a:spcAft>
            </a:pPr>
            <a:r>
              <a:rPr lang="en-AU" sz="2800" dirty="0">
                <a:latin typeface="Arial" pitchFamily="34" charset="0"/>
                <a:cs typeface="Arial" pitchFamily="34" charset="0"/>
              </a:rPr>
              <a:t>Read Chapter 11.6, page 392-398 and answer </a:t>
            </a:r>
          </a:p>
          <a:p>
            <a:pPr marL="0" indent="0">
              <a:spcAft>
                <a:spcPts val="1200"/>
              </a:spcAft>
              <a:buNone/>
            </a:pPr>
            <a:r>
              <a:rPr lang="en-AU" sz="2800" dirty="0">
                <a:latin typeface="Arial" pitchFamily="34" charset="0"/>
                <a:cs typeface="Arial" pitchFamily="34" charset="0"/>
              </a:rPr>
              <a:t>	Q1 &amp; Q2 Set 11.6</a:t>
            </a:r>
          </a:p>
          <a:p>
            <a:pPr marL="0" indent="0">
              <a:spcAft>
                <a:spcPts val="1200"/>
              </a:spcAft>
              <a:buNone/>
            </a:pPr>
            <a:r>
              <a:rPr lang="en-AU" sz="2800" dirty="0">
                <a:latin typeface="Arial" pitchFamily="34" charset="0"/>
                <a:cs typeface="Arial" pitchFamily="34" charset="0"/>
              </a:rPr>
              <a:t>     by next lesson.</a:t>
            </a:r>
          </a:p>
        </p:txBody>
      </p:sp>
    </p:spTree>
    <p:extLst>
      <p:ext uri="{BB962C8B-B14F-4D97-AF65-F5344CB8AC3E}">
        <p14:creationId xmlns:p14="http://schemas.microsoft.com/office/powerpoint/2010/main" val="73210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85750"/>
            <a:ext cx="8229600" cy="1143000"/>
          </a:xfrm>
        </p:spPr>
        <p:txBody>
          <a:bodyPr/>
          <a:lstStyle/>
          <a:p>
            <a:r>
              <a:rPr lang="en-AU" sz="6600" b="1" dirty="0">
                <a:solidFill>
                  <a:schemeClr val="bg1"/>
                </a:solidFill>
              </a:rPr>
              <a:t>Nature of Light</a:t>
            </a:r>
          </a:p>
        </p:txBody>
      </p:sp>
      <p:sp>
        <p:nvSpPr>
          <p:cNvPr id="2" name="AutoShape 4" descr="Image result for green light on red apple"/>
          <p:cNvSpPr>
            <a:spLocks noChangeAspect="1" noChangeArrowheads="1"/>
          </p:cNvSpPr>
          <p:nvPr/>
        </p:nvSpPr>
        <p:spPr bwMode="auto">
          <a:xfrm>
            <a:off x="635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 name="AutoShape 6" descr="Image result for green light on red apple"/>
          <p:cNvSpPr>
            <a:spLocks noChangeAspect="1" noChangeArrowheads="1"/>
          </p:cNvSpPr>
          <p:nvPr/>
        </p:nvSpPr>
        <p:spPr bwMode="auto">
          <a:xfrm>
            <a:off x="215900"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5" name="AutoShape 8" descr="Image result for green light on red apple"/>
          <p:cNvSpPr>
            <a:spLocks noChangeAspect="1" noChangeArrowheads="1"/>
          </p:cNvSpPr>
          <p:nvPr/>
        </p:nvSpPr>
        <p:spPr bwMode="auto">
          <a:xfrm>
            <a:off x="368300"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6" name="AutoShape 10" descr="Image result for green light on red apple"/>
          <p:cNvSpPr>
            <a:spLocks noChangeAspect="1" noChangeArrowheads="1"/>
          </p:cNvSpPr>
          <p:nvPr/>
        </p:nvSpPr>
        <p:spPr bwMode="auto">
          <a:xfrm>
            <a:off x="520700"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4" name="Picture 2" descr="http://light.physics.auth.gr/images/enc/peppercard.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581" y="2780928"/>
            <a:ext cx="8728299"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20011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050" name="Titre 1"/>
          <p:cNvSpPr>
            <a:spLocks noGrp="1"/>
          </p:cNvSpPr>
          <p:nvPr>
            <p:ph type="ctrTitle"/>
          </p:nvPr>
        </p:nvSpPr>
        <p:spPr>
          <a:xfrm>
            <a:off x="714348" y="2143116"/>
            <a:ext cx="7772400" cy="1470025"/>
          </a:xfrm>
        </p:spPr>
        <p:txBody>
          <a:bodyPr/>
          <a:lstStyle/>
          <a:p>
            <a:r>
              <a:rPr lang="en-AU" dirty="0">
                <a:solidFill>
                  <a:schemeClr val="bg1"/>
                </a:solidFill>
              </a:rPr>
              <a:t>Diffraction</a:t>
            </a:r>
          </a:p>
        </p:txBody>
      </p:sp>
      <p:sp>
        <p:nvSpPr>
          <p:cNvPr id="2051" name="Sous-titre 2"/>
          <p:cNvSpPr>
            <a:spLocks noGrp="1"/>
          </p:cNvSpPr>
          <p:nvPr>
            <p:ph type="subTitle" idx="1"/>
          </p:nvPr>
        </p:nvSpPr>
        <p:spPr>
          <a:xfrm>
            <a:off x="1371600" y="3143250"/>
            <a:ext cx="6400800" cy="1752600"/>
          </a:xfrm>
        </p:spPr>
        <p:txBody>
          <a:bodyPr/>
          <a:lstStyle/>
          <a:p>
            <a:r>
              <a:rPr lang="en-AU" dirty="0">
                <a:solidFill>
                  <a:schemeClr val="bg1"/>
                </a:solidFill>
              </a:rPr>
              <a:t>Chapter 11.6 pages 381 - 391</a:t>
            </a:r>
          </a:p>
        </p:txBody>
      </p:sp>
    </p:spTree>
    <p:extLst>
      <p:ext uri="{BB962C8B-B14F-4D97-AF65-F5344CB8AC3E}">
        <p14:creationId xmlns:p14="http://schemas.microsoft.com/office/powerpoint/2010/main" val="41578735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85750"/>
            <a:ext cx="8229600" cy="1143000"/>
          </a:xfrm>
        </p:spPr>
        <p:txBody>
          <a:bodyPr/>
          <a:lstStyle/>
          <a:p>
            <a:r>
              <a:rPr lang="en-AU" sz="6600" b="1" dirty="0">
                <a:solidFill>
                  <a:schemeClr val="bg1"/>
                </a:solidFill>
              </a:rPr>
              <a:t>Nature of Light</a:t>
            </a:r>
          </a:p>
        </p:txBody>
      </p:sp>
      <p:sp>
        <p:nvSpPr>
          <p:cNvPr id="4" name="TextBox 3"/>
          <p:cNvSpPr txBox="1"/>
          <p:nvPr/>
        </p:nvSpPr>
        <p:spPr>
          <a:xfrm>
            <a:off x="500034" y="1714488"/>
            <a:ext cx="8358246" cy="4524315"/>
          </a:xfrm>
          <a:prstGeom prst="rect">
            <a:avLst/>
          </a:prstGeom>
          <a:noFill/>
        </p:spPr>
        <p:txBody>
          <a:bodyPr wrap="square" rtlCol="0">
            <a:spAutoFit/>
          </a:bodyPr>
          <a:lstStyle/>
          <a:p>
            <a:r>
              <a:rPr lang="en-AU" sz="3200" dirty="0">
                <a:latin typeface="+mj-lt"/>
              </a:rPr>
              <a:t>Nature of Light</a:t>
            </a:r>
          </a:p>
          <a:p>
            <a:pPr marL="633413" indent="-279400">
              <a:buFont typeface="Arial" pitchFamily="34" charset="0"/>
              <a:buChar char="•"/>
            </a:pPr>
            <a:r>
              <a:rPr lang="en-AU" sz="3200" dirty="0">
                <a:latin typeface="+mj-lt"/>
              </a:rPr>
              <a:t>Travels in a straight line in a uniform medium</a:t>
            </a:r>
          </a:p>
          <a:p>
            <a:pPr marL="633413" indent="-279400">
              <a:buFont typeface="Arial" pitchFamily="34" charset="0"/>
              <a:buChar char="•"/>
            </a:pPr>
            <a:r>
              <a:rPr lang="en-AU" sz="3200" dirty="0">
                <a:latin typeface="+mj-lt"/>
              </a:rPr>
              <a:t>Obeys the laws of reflection</a:t>
            </a:r>
          </a:p>
          <a:p>
            <a:pPr marL="633413" indent="-279400">
              <a:buFont typeface="Arial" pitchFamily="34" charset="0"/>
              <a:buChar char="•"/>
            </a:pPr>
            <a:r>
              <a:rPr lang="en-AU" sz="3200" dirty="0">
                <a:latin typeface="+mj-lt"/>
              </a:rPr>
              <a:t>Obeys Snell’s Law of refraction</a:t>
            </a:r>
          </a:p>
          <a:p>
            <a:endParaRPr lang="en-AU" sz="3200" dirty="0">
              <a:latin typeface="+mj-lt"/>
            </a:endParaRPr>
          </a:p>
          <a:p>
            <a:r>
              <a:rPr lang="en-AU" sz="3200" dirty="0">
                <a:latin typeface="+mj-lt"/>
              </a:rPr>
              <a:t>Light is usually described as being both particle-like (due to photoelectric effect) and wave-like (Young’s double slit experiment) in its behaviour.</a:t>
            </a:r>
          </a:p>
          <a:p>
            <a:endParaRPr lang="en-AU" sz="3200" dirty="0">
              <a:latin typeface="+mj-lt"/>
            </a:endParaRPr>
          </a:p>
        </p:txBody>
      </p:sp>
    </p:spTree>
    <p:extLst>
      <p:ext uri="{BB962C8B-B14F-4D97-AF65-F5344CB8AC3E}">
        <p14:creationId xmlns:p14="http://schemas.microsoft.com/office/powerpoint/2010/main" val="42257182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85750"/>
            <a:ext cx="8229600" cy="1143000"/>
          </a:xfrm>
        </p:spPr>
        <p:txBody>
          <a:bodyPr/>
          <a:lstStyle/>
          <a:p>
            <a:r>
              <a:rPr lang="en-AU" sz="6600" b="1" dirty="0">
                <a:solidFill>
                  <a:schemeClr val="bg1"/>
                </a:solidFill>
              </a:rPr>
              <a:t>Newton’s corpuscles</a:t>
            </a:r>
          </a:p>
        </p:txBody>
      </p:sp>
      <p:sp>
        <p:nvSpPr>
          <p:cNvPr id="5" name="Espace réservé du contenu 2"/>
          <p:cNvSpPr>
            <a:spLocks noGrp="1"/>
          </p:cNvSpPr>
          <p:nvPr>
            <p:ph idx="1"/>
          </p:nvPr>
        </p:nvSpPr>
        <p:spPr>
          <a:xfrm>
            <a:off x="285720" y="1857364"/>
            <a:ext cx="8501122" cy="4786346"/>
          </a:xfrm>
        </p:spPr>
        <p:txBody>
          <a:bodyPr rtlCol="0">
            <a:noAutofit/>
          </a:bodyPr>
          <a:lstStyle/>
          <a:p>
            <a:r>
              <a:rPr lang="en-AU" sz="2400" dirty="0"/>
              <a:t>While considering the problem of chromatic aberration (a colour distortion of images formed by single lenses) in the telescopes of the day, Newton devised a theory for the nature of light that also attempted to explain its colour. </a:t>
            </a:r>
          </a:p>
          <a:p>
            <a:r>
              <a:rPr lang="en-AU" sz="2400" dirty="0"/>
              <a:t>By passing a beam of white light through a prism, Newton showed that white light is a mixture of colours. At the time, this was a significant breakthrough, since most scientists of the day thought that colours were mixtures and that white light was pure. </a:t>
            </a:r>
          </a:p>
          <a:p>
            <a:r>
              <a:rPr lang="en-AU" sz="2400" dirty="0"/>
              <a:t>As the white light passed through the prism, Newton interpreted the coloured rays of light as streams of tiny particles or ‘corpuscles’ travelling at high speed that were being sorted by the prism. </a:t>
            </a:r>
          </a:p>
        </p:txBody>
      </p:sp>
    </p:spTree>
    <p:extLst>
      <p:ext uri="{BB962C8B-B14F-4D97-AF65-F5344CB8AC3E}">
        <p14:creationId xmlns:p14="http://schemas.microsoft.com/office/powerpoint/2010/main" val="4224886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Titre 1"/>
          <p:cNvSpPr>
            <a:spLocks noGrp="1"/>
          </p:cNvSpPr>
          <p:nvPr>
            <p:ph type="title"/>
          </p:nvPr>
        </p:nvSpPr>
        <p:spPr>
          <a:xfrm>
            <a:off x="457200" y="285750"/>
            <a:ext cx="8229600" cy="1143000"/>
          </a:xfrm>
        </p:spPr>
        <p:txBody>
          <a:bodyPr/>
          <a:lstStyle/>
          <a:p>
            <a:r>
              <a:rPr lang="en-AU" sz="6600" b="1" dirty="0">
                <a:solidFill>
                  <a:schemeClr val="bg1"/>
                </a:solidFill>
              </a:rPr>
              <a:t>Newtons corpuscles</a:t>
            </a:r>
          </a:p>
        </p:txBody>
      </p:sp>
      <p:pic>
        <p:nvPicPr>
          <p:cNvPr id="8" name="Picture 2"/>
          <p:cNvPicPr>
            <a:picLocks noGrp="1" noChangeAspect="1" noChangeArrowheads="1"/>
          </p:cNvPicPr>
          <p:nvPr>
            <p:ph idx="1"/>
          </p:nvPr>
        </p:nvPicPr>
        <p:blipFill>
          <a:blip r:embed="rId3"/>
          <a:srcRect/>
          <a:stretch>
            <a:fillRect/>
          </a:stretch>
        </p:blipFill>
        <p:spPr bwMode="auto">
          <a:xfrm>
            <a:off x="142844" y="1928802"/>
            <a:ext cx="6362700" cy="4162425"/>
          </a:xfrm>
          <a:prstGeom prst="rect">
            <a:avLst/>
          </a:prstGeom>
          <a:noFill/>
          <a:ln w="9525">
            <a:noFill/>
            <a:miter lim="800000"/>
            <a:headEnd/>
            <a:tailEnd/>
          </a:ln>
          <a:effectLst/>
        </p:spPr>
      </p:pic>
      <p:sp>
        <p:nvSpPr>
          <p:cNvPr id="9" name="TextBox 8"/>
          <p:cNvSpPr txBox="1"/>
          <p:nvPr/>
        </p:nvSpPr>
        <p:spPr>
          <a:xfrm>
            <a:off x="285720" y="4500570"/>
            <a:ext cx="3714776" cy="2062103"/>
          </a:xfrm>
          <a:prstGeom prst="rect">
            <a:avLst/>
          </a:prstGeom>
          <a:noFill/>
        </p:spPr>
        <p:txBody>
          <a:bodyPr wrap="square" rtlCol="0">
            <a:spAutoFit/>
          </a:bodyPr>
          <a:lstStyle/>
          <a:p>
            <a:r>
              <a:rPr lang="en-AU" sz="3200" dirty="0">
                <a:latin typeface="Times New Roman" pitchFamily="18" charset="0"/>
                <a:cs typeface="Times New Roman" pitchFamily="18" charset="0"/>
              </a:rPr>
              <a:t>Light consisting of the colour spectrum was ultimately proven in 1665. </a:t>
            </a:r>
          </a:p>
        </p:txBody>
      </p:sp>
      <p:pic>
        <p:nvPicPr>
          <p:cNvPr id="10" name="Picture 3"/>
          <p:cNvPicPr>
            <a:picLocks noChangeAspect="1" noChangeArrowheads="1"/>
          </p:cNvPicPr>
          <p:nvPr/>
        </p:nvPicPr>
        <p:blipFill>
          <a:blip r:embed="rId4"/>
          <a:srcRect/>
          <a:stretch>
            <a:fillRect/>
          </a:stretch>
        </p:blipFill>
        <p:spPr bwMode="auto">
          <a:xfrm>
            <a:off x="6279586" y="2071678"/>
            <a:ext cx="2864414" cy="3567118"/>
          </a:xfrm>
          <a:prstGeom prst="rect">
            <a:avLst/>
          </a:prstGeom>
          <a:noFill/>
          <a:ln w="9525">
            <a:noFill/>
            <a:miter lim="800000"/>
            <a:headEnd/>
            <a:tailEnd/>
          </a:ln>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85750"/>
            <a:ext cx="8229600" cy="1143000"/>
          </a:xfrm>
        </p:spPr>
        <p:txBody>
          <a:bodyPr/>
          <a:lstStyle/>
          <a:p>
            <a:r>
              <a:rPr lang="en-AU" sz="6600" b="1" dirty="0">
                <a:solidFill>
                  <a:schemeClr val="bg1"/>
                </a:solidFill>
              </a:rPr>
              <a:t>Diffraction</a:t>
            </a:r>
          </a:p>
        </p:txBody>
      </p:sp>
      <p:sp>
        <p:nvSpPr>
          <p:cNvPr id="4" name="TextBox 3"/>
          <p:cNvSpPr txBox="1"/>
          <p:nvPr/>
        </p:nvSpPr>
        <p:spPr>
          <a:xfrm>
            <a:off x="500034" y="1714488"/>
            <a:ext cx="8358246" cy="4524315"/>
          </a:xfrm>
          <a:prstGeom prst="rect">
            <a:avLst/>
          </a:prstGeom>
          <a:noFill/>
        </p:spPr>
        <p:txBody>
          <a:bodyPr wrap="square" rtlCol="0">
            <a:spAutoFit/>
          </a:bodyPr>
          <a:lstStyle/>
          <a:p>
            <a:r>
              <a:rPr lang="en-AU" sz="3200" dirty="0">
                <a:latin typeface="+mn-lt"/>
              </a:rPr>
              <a:t>Diffraction is the slight bending of light as it passes around the edge of an object or through a slit. </a:t>
            </a:r>
          </a:p>
          <a:p>
            <a:endParaRPr lang="en-AU" sz="3200" dirty="0">
              <a:latin typeface="+mn-lt"/>
            </a:endParaRPr>
          </a:p>
          <a:p>
            <a:r>
              <a:rPr lang="en-AU" sz="3200" dirty="0">
                <a:latin typeface="+mn-lt"/>
              </a:rPr>
              <a:t>The amount of bending </a:t>
            </a:r>
          </a:p>
          <a:p>
            <a:r>
              <a:rPr lang="en-AU" sz="3200" dirty="0">
                <a:latin typeface="+mn-lt"/>
              </a:rPr>
              <a:t>depends on the relative </a:t>
            </a:r>
          </a:p>
          <a:p>
            <a:r>
              <a:rPr lang="en-AU" sz="3200" dirty="0">
                <a:latin typeface="+mn-lt"/>
              </a:rPr>
              <a:t>size of the wavelength of </a:t>
            </a:r>
          </a:p>
          <a:p>
            <a:r>
              <a:rPr lang="en-AU" sz="3200" dirty="0">
                <a:latin typeface="+mn-lt"/>
              </a:rPr>
              <a:t>light to the size of the </a:t>
            </a:r>
          </a:p>
          <a:p>
            <a:r>
              <a:rPr lang="en-AU" sz="3200" dirty="0">
                <a:latin typeface="+mn-lt"/>
              </a:rPr>
              <a:t>opening. </a:t>
            </a:r>
            <a:endParaRPr lang="en-AU" sz="3200" dirty="0">
              <a:solidFill>
                <a:srgbClr val="FF0000"/>
              </a:solidFill>
              <a:latin typeface="+mn-l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056" y="2779501"/>
            <a:ext cx="4065127" cy="4078499"/>
          </a:xfrm>
          <a:prstGeom prst="rect">
            <a:avLst/>
          </a:prstGeom>
        </p:spPr>
      </p:pic>
    </p:spTree>
    <p:extLst>
      <p:ext uri="{BB962C8B-B14F-4D97-AF65-F5344CB8AC3E}">
        <p14:creationId xmlns:p14="http://schemas.microsoft.com/office/powerpoint/2010/main" val="4573151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85750"/>
            <a:ext cx="8229600" cy="1143000"/>
          </a:xfrm>
        </p:spPr>
        <p:txBody>
          <a:bodyPr/>
          <a:lstStyle/>
          <a:p>
            <a:r>
              <a:rPr lang="en-AU" sz="6600" b="1" dirty="0">
                <a:solidFill>
                  <a:schemeClr val="bg1"/>
                </a:solidFill>
              </a:rPr>
              <a:t>Diffraction of Light</a:t>
            </a:r>
          </a:p>
        </p:txBody>
      </p:sp>
      <p:sp>
        <p:nvSpPr>
          <p:cNvPr id="4" name="TextBox 3"/>
          <p:cNvSpPr txBox="1"/>
          <p:nvPr/>
        </p:nvSpPr>
        <p:spPr>
          <a:xfrm>
            <a:off x="0" y="2190667"/>
            <a:ext cx="3696983" cy="3046988"/>
          </a:xfrm>
          <a:prstGeom prst="rect">
            <a:avLst/>
          </a:prstGeom>
          <a:noFill/>
        </p:spPr>
        <p:txBody>
          <a:bodyPr wrap="square" rtlCol="0">
            <a:spAutoFit/>
          </a:bodyPr>
          <a:lstStyle/>
          <a:p>
            <a:r>
              <a:rPr lang="en-AU" sz="3200" dirty="0">
                <a:latin typeface="+mn-lt"/>
              </a:rPr>
              <a:t>Diffraction; or the bending of light, is indicative of the properties of waves, more specifically </a:t>
            </a:r>
            <a:r>
              <a:rPr lang="en-AU" sz="3200" u="sng" dirty="0">
                <a:latin typeface="+mn-lt"/>
              </a:rPr>
              <a:t>TRANSVERSE WAVES</a:t>
            </a:r>
            <a:r>
              <a:rPr lang="en-AU" sz="3200" dirty="0">
                <a:latin typeface="+mn-lt"/>
              </a:rPr>
              <a:t>.</a:t>
            </a:r>
            <a:endParaRPr lang="en-AU" sz="3200" dirty="0">
              <a:solidFill>
                <a:srgbClr val="FF0000"/>
              </a:solidFill>
              <a:latin typeface="+mn-l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6983" y="2060848"/>
            <a:ext cx="5447017" cy="4644743"/>
          </a:xfrm>
          <a:prstGeom prst="rect">
            <a:avLst/>
          </a:prstGeom>
        </p:spPr>
      </p:pic>
    </p:spTree>
    <p:extLst>
      <p:ext uri="{BB962C8B-B14F-4D97-AF65-F5344CB8AC3E}">
        <p14:creationId xmlns:p14="http://schemas.microsoft.com/office/powerpoint/2010/main" val="1657708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85750"/>
            <a:ext cx="8229600" cy="1143000"/>
          </a:xfrm>
        </p:spPr>
        <p:txBody>
          <a:bodyPr/>
          <a:lstStyle/>
          <a:p>
            <a:r>
              <a:rPr lang="en-AU" sz="6600" b="1" dirty="0">
                <a:solidFill>
                  <a:schemeClr val="bg1"/>
                </a:solidFill>
              </a:rPr>
              <a:t>Diffraction Angle</a:t>
            </a:r>
          </a:p>
        </p:txBody>
      </p:sp>
      <p:sp>
        <p:nvSpPr>
          <p:cNvPr id="4" name="TextBox 3"/>
          <p:cNvSpPr txBox="1"/>
          <p:nvPr/>
        </p:nvSpPr>
        <p:spPr>
          <a:xfrm>
            <a:off x="683568" y="2243546"/>
            <a:ext cx="1623694" cy="1323439"/>
          </a:xfrm>
          <a:prstGeom prst="rect">
            <a:avLst/>
          </a:prstGeom>
          <a:noFill/>
        </p:spPr>
        <p:txBody>
          <a:bodyPr wrap="square" rtlCol="0">
            <a:spAutoFit/>
          </a:bodyPr>
          <a:lstStyle/>
          <a:p>
            <a:r>
              <a:rPr lang="el-GR" sz="4000" b="1" dirty="0">
                <a:latin typeface="+mn-lt"/>
              </a:rPr>
              <a:t>θ</a:t>
            </a:r>
            <a:r>
              <a:rPr lang="en-AU" sz="4000" b="1" dirty="0">
                <a:latin typeface="+mn-lt"/>
              </a:rPr>
              <a:t> = </a:t>
            </a:r>
            <a:r>
              <a:rPr lang="el-GR" sz="4000" b="1" u="sng" dirty="0">
                <a:latin typeface="+mn-lt"/>
              </a:rPr>
              <a:t>λ</a:t>
            </a:r>
            <a:endParaRPr lang="en-AU" sz="4000" b="1" u="sng" dirty="0">
              <a:latin typeface="+mn-lt"/>
            </a:endParaRPr>
          </a:p>
          <a:p>
            <a:r>
              <a:rPr lang="en-AU" sz="4000" b="1" dirty="0">
                <a:latin typeface="+mn-lt"/>
              </a:rPr>
              <a:t>      w</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3808" y="1988840"/>
            <a:ext cx="5285244" cy="4869160"/>
          </a:xfrm>
          <a:prstGeom prst="rect">
            <a:avLst/>
          </a:prstGeom>
        </p:spPr>
      </p:pic>
      <p:sp>
        <p:nvSpPr>
          <p:cNvPr id="5" name="TextBox 4"/>
          <p:cNvSpPr txBox="1"/>
          <p:nvPr/>
        </p:nvSpPr>
        <p:spPr>
          <a:xfrm>
            <a:off x="2927648" y="3060249"/>
            <a:ext cx="559819" cy="584775"/>
          </a:xfrm>
          <a:prstGeom prst="rect">
            <a:avLst/>
          </a:prstGeom>
          <a:noFill/>
        </p:spPr>
        <p:txBody>
          <a:bodyPr wrap="square" rtlCol="0">
            <a:spAutoFit/>
          </a:bodyPr>
          <a:lstStyle/>
          <a:p>
            <a:r>
              <a:rPr lang="el-GR" sz="3200" dirty="0">
                <a:latin typeface="+mn-lt"/>
              </a:rPr>
              <a:t>λ</a:t>
            </a:r>
            <a:endParaRPr lang="en-AU" sz="3200" dirty="0">
              <a:latin typeface="+mn-lt"/>
            </a:endParaRPr>
          </a:p>
        </p:txBody>
      </p:sp>
      <p:cxnSp>
        <p:nvCxnSpPr>
          <p:cNvPr id="6" name="Straight Arrow Connector 5"/>
          <p:cNvCxnSpPr/>
          <p:nvPr/>
        </p:nvCxnSpPr>
        <p:spPr>
          <a:xfrm>
            <a:off x="2843808" y="3645024"/>
            <a:ext cx="432048" cy="0"/>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364088" y="3997187"/>
            <a:ext cx="0" cy="783704"/>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292080" y="4077072"/>
            <a:ext cx="559819" cy="584775"/>
          </a:xfrm>
          <a:prstGeom prst="rect">
            <a:avLst/>
          </a:prstGeom>
          <a:noFill/>
        </p:spPr>
        <p:txBody>
          <a:bodyPr wrap="square" rtlCol="0">
            <a:spAutoFit/>
          </a:bodyPr>
          <a:lstStyle/>
          <a:p>
            <a:r>
              <a:rPr lang="en-AU" sz="3200" dirty="0">
                <a:latin typeface="+mn-lt"/>
              </a:rPr>
              <a:t>w</a:t>
            </a:r>
          </a:p>
        </p:txBody>
      </p:sp>
      <p:cxnSp>
        <p:nvCxnSpPr>
          <p:cNvPr id="11" name="Straight Connector 10"/>
          <p:cNvCxnSpPr/>
          <p:nvPr/>
        </p:nvCxnSpPr>
        <p:spPr>
          <a:xfrm flipV="1">
            <a:off x="5436096" y="3933056"/>
            <a:ext cx="2325930" cy="798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851899" y="3463806"/>
            <a:ext cx="559819" cy="584775"/>
          </a:xfrm>
          <a:prstGeom prst="rect">
            <a:avLst/>
          </a:prstGeom>
          <a:noFill/>
        </p:spPr>
        <p:txBody>
          <a:bodyPr wrap="square" rtlCol="0">
            <a:spAutoFit/>
          </a:bodyPr>
          <a:lstStyle/>
          <a:p>
            <a:r>
              <a:rPr lang="el-GR" sz="3200" dirty="0">
                <a:latin typeface="+mn-lt"/>
              </a:rPr>
              <a:t>θ</a:t>
            </a:r>
            <a:endParaRPr lang="en-AU" sz="3200" dirty="0">
              <a:latin typeface="+mn-lt"/>
            </a:endParaRPr>
          </a:p>
        </p:txBody>
      </p:sp>
      <p:cxnSp>
        <p:nvCxnSpPr>
          <p:cNvPr id="14" name="Straight Connector 13"/>
          <p:cNvCxnSpPr/>
          <p:nvPr/>
        </p:nvCxnSpPr>
        <p:spPr>
          <a:xfrm flipV="1">
            <a:off x="5436096" y="2905265"/>
            <a:ext cx="1224136" cy="11076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Arc 15"/>
          <p:cNvSpPr/>
          <p:nvPr/>
        </p:nvSpPr>
        <p:spPr>
          <a:xfrm rot="1153456">
            <a:off x="5626534" y="3442935"/>
            <a:ext cx="690108" cy="836224"/>
          </a:xfrm>
          <a:prstGeom prst="arc">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Tree>
    <p:extLst>
      <p:ext uri="{BB962C8B-B14F-4D97-AF65-F5344CB8AC3E}">
        <p14:creationId xmlns:p14="http://schemas.microsoft.com/office/powerpoint/2010/main" val="23428633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4116" y="1834197"/>
            <a:ext cx="12479127" cy="502380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1792"/>
            <a:ext cx="2657649" cy="2657649"/>
          </a:xfrm>
          <a:prstGeom prst="rect">
            <a:avLst/>
          </a:prstGeom>
        </p:spPr>
      </p:pic>
      <p:sp>
        <p:nvSpPr>
          <p:cNvPr id="4098" name="Titre 1"/>
          <p:cNvSpPr>
            <a:spLocks noGrp="1"/>
          </p:cNvSpPr>
          <p:nvPr>
            <p:ph type="title"/>
          </p:nvPr>
        </p:nvSpPr>
        <p:spPr>
          <a:xfrm>
            <a:off x="457200" y="285750"/>
            <a:ext cx="8229600" cy="1143000"/>
          </a:xfrm>
        </p:spPr>
        <p:txBody>
          <a:bodyPr/>
          <a:lstStyle/>
          <a:p>
            <a:r>
              <a:rPr lang="en-AU" sz="6600" b="1" dirty="0">
                <a:solidFill>
                  <a:schemeClr val="bg1"/>
                </a:solidFill>
              </a:rPr>
              <a:t>Small Diffraction Angle</a:t>
            </a:r>
          </a:p>
        </p:txBody>
      </p:sp>
      <p:sp>
        <p:nvSpPr>
          <p:cNvPr id="4" name="TextBox 3"/>
          <p:cNvSpPr txBox="1"/>
          <p:nvPr/>
        </p:nvSpPr>
        <p:spPr>
          <a:xfrm>
            <a:off x="683568" y="2243546"/>
            <a:ext cx="1623694" cy="1323439"/>
          </a:xfrm>
          <a:prstGeom prst="rect">
            <a:avLst/>
          </a:prstGeom>
          <a:noFill/>
        </p:spPr>
        <p:txBody>
          <a:bodyPr wrap="square" rtlCol="0">
            <a:spAutoFit/>
          </a:bodyPr>
          <a:lstStyle/>
          <a:p>
            <a:r>
              <a:rPr lang="el-GR" sz="4000" b="1" dirty="0">
                <a:latin typeface="+mn-lt"/>
              </a:rPr>
              <a:t>θ</a:t>
            </a:r>
            <a:r>
              <a:rPr lang="en-AU" sz="4000" b="1" dirty="0">
                <a:latin typeface="+mn-lt"/>
              </a:rPr>
              <a:t> = </a:t>
            </a:r>
            <a:r>
              <a:rPr lang="el-GR" sz="4000" b="1" u="sng" dirty="0">
                <a:latin typeface="+mn-lt"/>
              </a:rPr>
              <a:t>λ</a:t>
            </a:r>
            <a:endParaRPr lang="en-AU" sz="4000" b="1" u="sng" dirty="0">
              <a:latin typeface="+mn-lt"/>
            </a:endParaRPr>
          </a:p>
          <a:p>
            <a:r>
              <a:rPr lang="en-AU" sz="4000" b="1" dirty="0">
                <a:latin typeface="+mn-lt"/>
              </a:rPr>
              <a:t>      w</a:t>
            </a:r>
          </a:p>
        </p:txBody>
      </p:sp>
      <p:sp>
        <p:nvSpPr>
          <p:cNvPr id="5" name="TextBox 4"/>
          <p:cNvSpPr txBox="1"/>
          <p:nvPr/>
        </p:nvSpPr>
        <p:spPr>
          <a:xfrm>
            <a:off x="3071664" y="3381425"/>
            <a:ext cx="559819" cy="584775"/>
          </a:xfrm>
          <a:prstGeom prst="rect">
            <a:avLst/>
          </a:prstGeom>
          <a:noFill/>
        </p:spPr>
        <p:txBody>
          <a:bodyPr wrap="square" rtlCol="0">
            <a:spAutoFit/>
          </a:bodyPr>
          <a:lstStyle/>
          <a:p>
            <a:r>
              <a:rPr lang="el-GR" sz="3200" dirty="0">
                <a:latin typeface="+mn-lt"/>
              </a:rPr>
              <a:t>λ</a:t>
            </a:r>
            <a:endParaRPr lang="en-AU" sz="3200" dirty="0">
              <a:latin typeface="+mn-lt"/>
            </a:endParaRPr>
          </a:p>
        </p:txBody>
      </p:sp>
      <p:cxnSp>
        <p:nvCxnSpPr>
          <p:cNvPr id="6" name="Straight Arrow Connector 5"/>
          <p:cNvCxnSpPr/>
          <p:nvPr/>
        </p:nvCxnSpPr>
        <p:spPr>
          <a:xfrm>
            <a:off x="2987824" y="3966200"/>
            <a:ext cx="432048" cy="0"/>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644008" y="3566985"/>
            <a:ext cx="0" cy="1158159"/>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688933" y="3853799"/>
            <a:ext cx="387123" cy="584775"/>
          </a:xfrm>
          <a:prstGeom prst="rect">
            <a:avLst/>
          </a:prstGeom>
          <a:solidFill>
            <a:schemeClr val="bg1"/>
          </a:solidFill>
        </p:spPr>
        <p:txBody>
          <a:bodyPr wrap="square" rtlCol="0">
            <a:spAutoFit/>
          </a:bodyPr>
          <a:lstStyle/>
          <a:p>
            <a:r>
              <a:rPr lang="en-AU" sz="3200" dirty="0">
                <a:latin typeface="+mn-lt"/>
              </a:rPr>
              <a:t>w</a:t>
            </a:r>
          </a:p>
        </p:txBody>
      </p:sp>
      <p:cxnSp>
        <p:nvCxnSpPr>
          <p:cNvPr id="11" name="Straight Connector 10"/>
          <p:cNvCxnSpPr/>
          <p:nvPr/>
        </p:nvCxnSpPr>
        <p:spPr>
          <a:xfrm flipV="1">
            <a:off x="4688934" y="3463806"/>
            <a:ext cx="4304745" cy="1031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433860" y="3004010"/>
            <a:ext cx="559819" cy="584775"/>
          </a:xfrm>
          <a:prstGeom prst="rect">
            <a:avLst/>
          </a:prstGeom>
          <a:noFill/>
        </p:spPr>
        <p:txBody>
          <a:bodyPr wrap="square" rtlCol="0">
            <a:spAutoFit/>
          </a:bodyPr>
          <a:lstStyle/>
          <a:p>
            <a:r>
              <a:rPr lang="el-GR" sz="3200" dirty="0">
                <a:latin typeface="+mn-lt"/>
              </a:rPr>
              <a:t>θ</a:t>
            </a:r>
            <a:endParaRPr lang="en-AU" sz="3200" dirty="0">
              <a:latin typeface="+mn-lt"/>
            </a:endParaRPr>
          </a:p>
        </p:txBody>
      </p:sp>
      <p:cxnSp>
        <p:nvCxnSpPr>
          <p:cNvPr id="14" name="Straight Connector 13"/>
          <p:cNvCxnSpPr/>
          <p:nvPr/>
        </p:nvCxnSpPr>
        <p:spPr>
          <a:xfrm flipV="1">
            <a:off x="4688933" y="2970345"/>
            <a:ext cx="4304746" cy="5966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Arc 15"/>
          <p:cNvSpPr/>
          <p:nvPr/>
        </p:nvSpPr>
        <p:spPr>
          <a:xfrm rot="1153456">
            <a:off x="8294962" y="3034087"/>
            <a:ext cx="505845" cy="700731"/>
          </a:xfrm>
          <a:prstGeom prst="arc">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2" name="Rectangle 1"/>
          <p:cNvSpPr/>
          <p:nvPr/>
        </p:nvSpPr>
        <p:spPr>
          <a:xfrm>
            <a:off x="8964488" y="2243546"/>
            <a:ext cx="2484784" cy="4713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829609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2631" y="1834197"/>
            <a:ext cx="12479127" cy="5023803"/>
          </a:xfrm>
          <a:prstGeom prst="rect">
            <a:avLst/>
          </a:prstGeom>
        </p:spPr>
      </p:pic>
      <p:sp>
        <p:nvSpPr>
          <p:cNvPr id="4098" name="Titre 1"/>
          <p:cNvSpPr>
            <a:spLocks noGrp="1"/>
          </p:cNvSpPr>
          <p:nvPr>
            <p:ph type="title"/>
          </p:nvPr>
        </p:nvSpPr>
        <p:spPr>
          <a:xfrm>
            <a:off x="457200" y="285750"/>
            <a:ext cx="8229600" cy="1143000"/>
          </a:xfrm>
        </p:spPr>
        <p:txBody>
          <a:bodyPr/>
          <a:lstStyle/>
          <a:p>
            <a:r>
              <a:rPr lang="en-AU" sz="6600" b="1" dirty="0">
                <a:solidFill>
                  <a:schemeClr val="bg1"/>
                </a:solidFill>
              </a:rPr>
              <a:t>Large Diffraction Angle</a:t>
            </a:r>
          </a:p>
        </p:txBody>
      </p:sp>
      <p:sp>
        <p:nvSpPr>
          <p:cNvPr id="2" name="Rectangle 1"/>
          <p:cNvSpPr/>
          <p:nvPr/>
        </p:nvSpPr>
        <p:spPr>
          <a:xfrm>
            <a:off x="-396552" y="1834197"/>
            <a:ext cx="3054201" cy="5339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p:cNvSpPr txBox="1"/>
          <p:nvPr/>
        </p:nvSpPr>
        <p:spPr>
          <a:xfrm>
            <a:off x="683568" y="2243546"/>
            <a:ext cx="1623694" cy="1323439"/>
          </a:xfrm>
          <a:prstGeom prst="rect">
            <a:avLst/>
          </a:prstGeom>
          <a:noFill/>
        </p:spPr>
        <p:txBody>
          <a:bodyPr wrap="square" rtlCol="0">
            <a:spAutoFit/>
          </a:bodyPr>
          <a:lstStyle/>
          <a:p>
            <a:r>
              <a:rPr lang="el-GR" sz="4000" b="1" dirty="0">
                <a:latin typeface="+mn-lt"/>
              </a:rPr>
              <a:t>θ</a:t>
            </a:r>
            <a:r>
              <a:rPr lang="en-AU" sz="4000" b="1" dirty="0">
                <a:latin typeface="+mn-lt"/>
              </a:rPr>
              <a:t> = </a:t>
            </a:r>
            <a:r>
              <a:rPr lang="el-GR" sz="4000" b="1" u="sng" dirty="0">
                <a:latin typeface="+mn-lt"/>
              </a:rPr>
              <a:t>λ</a:t>
            </a:r>
            <a:endParaRPr lang="en-AU" sz="4000" b="1" u="sng" dirty="0">
              <a:latin typeface="+mn-lt"/>
            </a:endParaRPr>
          </a:p>
          <a:p>
            <a:r>
              <a:rPr lang="en-AU" sz="4000" b="1" dirty="0">
                <a:latin typeface="+mn-lt"/>
              </a:rPr>
              <a:t>      w</a:t>
            </a:r>
          </a:p>
        </p:txBody>
      </p:sp>
      <p:sp>
        <p:nvSpPr>
          <p:cNvPr id="5" name="TextBox 4"/>
          <p:cNvSpPr txBox="1"/>
          <p:nvPr/>
        </p:nvSpPr>
        <p:spPr>
          <a:xfrm>
            <a:off x="3351573" y="3506172"/>
            <a:ext cx="559819" cy="584775"/>
          </a:xfrm>
          <a:prstGeom prst="rect">
            <a:avLst/>
          </a:prstGeom>
          <a:noFill/>
        </p:spPr>
        <p:txBody>
          <a:bodyPr wrap="square" rtlCol="0">
            <a:spAutoFit/>
          </a:bodyPr>
          <a:lstStyle/>
          <a:p>
            <a:r>
              <a:rPr lang="el-GR" sz="3200" dirty="0">
                <a:latin typeface="+mn-lt"/>
              </a:rPr>
              <a:t>λ</a:t>
            </a:r>
            <a:endParaRPr lang="en-AU" sz="3200" dirty="0">
              <a:latin typeface="+mn-lt"/>
            </a:endParaRPr>
          </a:p>
        </p:txBody>
      </p:sp>
      <p:cxnSp>
        <p:nvCxnSpPr>
          <p:cNvPr id="6" name="Straight Arrow Connector 5"/>
          <p:cNvCxnSpPr/>
          <p:nvPr/>
        </p:nvCxnSpPr>
        <p:spPr>
          <a:xfrm>
            <a:off x="3351573" y="4197264"/>
            <a:ext cx="432048" cy="0"/>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860032" y="4101792"/>
            <a:ext cx="0" cy="244306"/>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976965" y="3931557"/>
            <a:ext cx="387123" cy="584775"/>
          </a:xfrm>
          <a:prstGeom prst="rect">
            <a:avLst/>
          </a:prstGeom>
          <a:solidFill>
            <a:schemeClr val="bg1"/>
          </a:solidFill>
        </p:spPr>
        <p:txBody>
          <a:bodyPr wrap="square" rtlCol="0">
            <a:spAutoFit/>
          </a:bodyPr>
          <a:lstStyle/>
          <a:p>
            <a:r>
              <a:rPr lang="en-AU" sz="3200" dirty="0">
                <a:latin typeface="+mn-lt"/>
              </a:rPr>
              <a:t>w</a:t>
            </a:r>
          </a:p>
        </p:txBody>
      </p:sp>
      <p:cxnSp>
        <p:nvCxnSpPr>
          <p:cNvPr id="11" name="Straight Connector 10"/>
          <p:cNvCxnSpPr/>
          <p:nvPr/>
        </p:nvCxnSpPr>
        <p:spPr>
          <a:xfrm flipV="1">
            <a:off x="4965891" y="3879967"/>
            <a:ext cx="3936176" cy="1031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652120" y="3492297"/>
            <a:ext cx="559819" cy="584775"/>
          </a:xfrm>
          <a:prstGeom prst="rect">
            <a:avLst/>
          </a:prstGeom>
          <a:noFill/>
        </p:spPr>
        <p:txBody>
          <a:bodyPr wrap="square" rtlCol="0">
            <a:spAutoFit/>
          </a:bodyPr>
          <a:lstStyle/>
          <a:p>
            <a:r>
              <a:rPr lang="el-GR" sz="3200" dirty="0">
                <a:latin typeface="+mn-lt"/>
              </a:rPr>
              <a:t>θ</a:t>
            </a:r>
            <a:endParaRPr lang="en-AU" sz="3200" dirty="0">
              <a:latin typeface="+mn-lt"/>
            </a:endParaRPr>
          </a:p>
        </p:txBody>
      </p:sp>
      <p:cxnSp>
        <p:nvCxnSpPr>
          <p:cNvPr id="14" name="Straight Connector 13"/>
          <p:cNvCxnSpPr/>
          <p:nvPr/>
        </p:nvCxnSpPr>
        <p:spPr>
          <a:xfrm flipV="1">
            <a:off x="4976965" y="2420888"/>
            <a:ext cx="2691379" cy="15106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Arc 15"/>
          <p:cNvSpPr/>
          <p:nvPr/>
        </p:nvSpPr>
        <p:spPr>
          <a:xfrm rot="1153456">
            <a:off x="5497515" y="3381171"/>
            <a:ext cx="722569" cy="816715"/>
          </a:xfrm>
          <a:prstGeom prst="arc">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1792"/>
            <a:ext cx="2657649" cy="2657649"/>
          </a:xfrm>
          <a:prstGeom prst="rect">
            <a:avLst/>
          </a:prstGeom>
        </p:spPr>
      </p:pic>
    </p:spTree>
    <p:extLst>
      <p:ext uri="{BB962C8B-B14F-4D97-AF65-F5344CB8AC3E}">
        <p14:creationId xmlns:p14="http://schemas.microsoft.com/office/powerpoint/2010/main" val="32532471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85750"/>
            <a:ext cx="8229600" cy="1143000"/>
          </a:xfrm>
        </p:spPr>
        <p:txBody>
          <a:bodyPr/>
          <a:lstStyle/>
          <a:p>
            <a:r>
              <a:rPr lang="en-AU" sz="6600" b="1" dirty="0">
                <a:solidFill>
                  <a:schemeClr val="bg1"/>
                </a:solidFill>
              </a:rPr>
              <a:t>Single Wave Intensity</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4548" y="3067050"/>
            <a:ext cx="5057775" cy="379095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7174" y="4278023"/>
            <a:ext cx="4918538" cy="331806"/>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 y="1551437"/>
            <a:ext cx="4915364" cy="2669651"/>
          </a:xfrm>
          <a:prstGeom prst="rect">
            <a:avLst/>
          </a:prstGeom>
        </p:spPr>
      </p:pic>
      <p:sp>
        <p:nvSpPr>
          <p:cNvPr id="4" name="TextBox 3"/>
          <p:cNvSpPr txBox="1"/>
          <p:nvPr/>
        </p:nvSpPr>
        <p:spPr>
          <a:xfrm>
            <a:off x="147174" y="4688111"/>
            <a:ext cx="3957374" cy="1815882"/>
          </a:xfrm>
          <a:prstGeom prst="rect">
            <a:avLst/>
          </a:prstGeom>
          <a:noFill/>
        </p:spPr>
        <p:txBody>
          <a:bodyPr wrap="square" rtlCol="0">
            <a:spAutoFit/>
          </a:bodyPr>
          <a:lstStyle/>
          <a:p>
            <a:r>
              <a:rPr lang="en-AU" sz="2800" dirty="0">
                <a:latin typeface="+mn-lt"/>
              </a:rPr>
              <a:t>The diffraction pattern, above, is taken with a laser and a narrow single slit. </a:t>
            </a:r>
            <a:endParaRPr lang="en-AU" sz="2800" dirty="0">
              <a:solidFill>
                <a:srgbClr val="FF0000"/>
              </a:solidFill>
              <a:latin typeface="+mn-lt"/>
            </a:endParaRPr>
          </a:p>
        </p:txBody>
      </p:sp>
    </p:spTree>
    <p:extLst>
      <p:ext uri="{BB962C8B-B14F-4D97-AF65-F5344CB8AC3E}">
        <p14:creationId xmlns:p14="http://schemas.microsoft.com/office/powerpoint/2010/main" val="833816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85750"/>
            <a:ext cx="8229600" cy="1143000"/>
          </a:xfrm>
        </p:spPr>
        <p:txBody>
          <a:bodyPr/>
          <a:lstStyle/>
          <a:p>
            <a:r>
              <a:rPr lang="en-AU" sz="6600" b="1" dirty="0">
                <a:solidFill>
                  <a:schemeClr val="bg1"/>
                </a:solidFill>
              </a:rPr>
              <a:t>Nature of Light</a:t>
            </a:r>
          </a:p>
        </p:txBody>
      </p:sp>
      <p:sp>
        <p:nvSpPr>
          <p:cNvPr id="4" name="TextBox 3"/>
          <p:cNvSpPr txBox="1"/>
          <p:nvPr/>
        </p:nvSpPr>
        <p:spPr>
          <a:xfrm>
            <a:off x="323528" y="2061423"/>
            <a:ext cx="8534752" cy="4031873"/>
          </a:xfrm>
          <a:prstGeom prst="rect">
            <a:avLst/>
          </a:prstGeom>
          <a:noFill/>
        </p:spPr>
        <p:txBody>
          <a:bodyPr wrap="square" rtlCol="0">
            <a:spAutoFit/>
          </a:bodyPr>
          <a:lstStyle/>
          <a:p>
            <a:r>
              <a:rPr lang="en-AU" sz="3200" dirty="0">
                <a:latin typeface="+mj-lt"/>
              </a:rPr>
              <a:t>Light is usually described as being both </a:t>
            </a:r>
            <a:r>
              <a:rPr lang="en-AU" sz="3200" b="1" u="sng" dirty="0">
                <a:latin typeface="+mj-lt"/>
              </a:rPr>
              <a:t>particle-like</a:t>
            </a:r>
            <a:r>
              <a:rPr lang="en-AU" sz="3200" dirty="0">
                <a:latin typeface="+mj-lt"/>
              </a:rPr>
              <a:t> (due to photoelectric effect) and </a:t>
            </a:r>
            <a:r>
              <a:rPr lang="en-AU" sz="3200" b="1" u="sng" dirty="0">
                <a:latin typeface="+mj-lt"/>
              </a:rPr>
              <a:t>wave-like</a:t>
            </a:r>
            <a:r>
              <a:rPr lang="en-AU" sz="3200" dirty="0">
                <a:latin typeface="+mj-lt"/>
              </a:rPr>
              <a:t> (Young’s double slit experiment) in its behaviour. However, there are three models used to explain it. </a:t>
            </a:r>
          </a:p>
          <a:p>
            <a:pPr marL="1695450" indent="-457200">
              <a:buFont typeface="Arial" pitchFamily="34" charset="0"/>
              <a:buChar char="•"/>
            </a:pPr>
            <a:r>
              <a:rPr lang="en-AU" sz="3200" dirty="0">
                <a:latin typeface="+mj-lt"/>
              </a:rPr>
              <a:t>Ray model.</a:t>
            </a:r>
          </a:p>
          <a:p>
            <a:pPr marL="1695450" indent="-457200">
              <a:buFont typeface="Arial" pitchFamily="34" charset="0"/>
              <a:buChar char="•"/>
            </a:pPr>
            <a:r>
              <a:rPr lang="en-AU" sz="3200" dirty="0">
                <a:latin typeface="+mj-lt"/>
              </a:rPr>
              <a:t>Wave model.</a:t>
            </a:r>
          </a:p>
          <a:p>
            <a:pPr marL="1695450" indent="-457200">
              <a:buFont typeface="Arial" pitchFamily="34" charset="0"/>
              <a:buChar char="•"/>
            </a:pPr>
            <a:r>
              <a:rPr lang="en-AU" sz="3200" dirty="0">
                <a:latin typeface="+mj-lt"/>
              </a:rPr>
              <a:t>Photon (particle) model.</a:t>
            </a:r>
          </a:p>
        </p:txBody>
      </p:sp>
    </p:spTree>
    <p:extLst>
      <p:ext uri="{BB962C8B-B14F-4D97-AF65-F5344CB8AC3E}">
        <p14:creationId xmlns:p14="http://schemas.microsoft.com/office/powerpoint/2010/main" val="22480345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85750"/>
            <a:ext cx="8229600" cy="1143000"/>
          </a:xfrm>
        </p:spPr>
        <p:txBody>
          <a:bodyPr/>
          <a:lstStyle/>
          <a:p>
            <a:r>
              <a:rPr lang="en-AU" sz="6600" b="1" dirty="0">
                <a:solidFill>
                  <a:schemeClr val="bg1"/>
                </a:solidFill>
              </a:rPr>
              <a:t>Single Wave Intensity</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64904"/>
            <a:ext cx="9026119" cy="3600400"/>
          </a:xfrm>
          <a:prstGeom prst="rect">
            <a:avLst/>
          </a:prstGeom>
        </p:spPr>
      </p:pic>
      <p:cxnSp>
        <p:nvCxnSpPr>
          <p:cNvPr id="8" name="Straight Connector 7"/>
          <p:cNvCxnSpPr/>
          <p:nvPr/>
        </p:nvCxnSpPr>
        <p:spPr>
          <a:xfrm flipV="1">
            <a:off x="6084168" y="2636912"/>
            <a:ext cx="0" cy="338437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948264" y="3140968"/>
            <a:ext cx="792088" cy="6480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6946377" y="3681028"/>
            <a:ext cx="792088" cy="6480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6118286" y="3681028"/>
            <a:ext cx="1620179" cy="61206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738465" y="2704498"/>
            <a:ext cx="1154015" cy="738664"/>
          </a:xfrm>
          <a:prstGeom prst="rect">
            <a:avLst/>
          </a:prstGeom>
          <a:noFill/>
          <a:ln w="28575">
            <a:solidFill>
              <a:schemeClr val="accent1">
                <a:shade val="95000"/>
                <a:satMod val="105000"/>
              </a:schemeClr>
            </a:solidFill>
          </a:ln>
        </p:spPr>
        <p:txBody>
          <a:bodyPr wrap="square" rtlCol="0">
            <a:spAutoFit/>
          </a:bodyPr>
          <a:lstStyle/>
          <a:p>
            <a:r>
              <a:rPr lang="en-AU" sz="1400" dirty="0">
                <a:solidFill>
                  <a:schemeClr val="bg1"/>
                </a:solidFill>
              </a:rPr>
              <a:t>Remnants of previous wave</a:t>
            </a:r>
          </a:p>
        </p:txBody>
      </p:sp>
      <p:sp>
        <p:nvSpPr>
          <p:cNvPr id="21" name="TextBox 20"/>
          <p:cNvSpPr txBox="1"/>
          <p:nvPr/>
        </p:nvSpPr>
        <p:spPr>
          <a:xfrm>
            <a:off x="7748845" y="3527430"/>
            <a:ext cx="1154015" cy="523220"/>
          </a:xfrm>
          <a:prstGeom prst="rect">
            <a:avLst/>
          </a:prstGeom>
          <a:noFill/>
          <a:ln w="28575">
            <a:solidFill>
              <a:schemeClr val="accent1">
                <a:shade val="95000"/>
                <a:satMod val="105000"/>
              </a:schemeClr>
            </a:solidFill>
          </a:ln>
        </p:spPr>
        <p:txBody>
          <a:bodyPr wrap="square" rtlCol="0">
            <a:spAutoFit/>
          </a:bodyPr>
          <a:lstStyle/>
          <a:p>
            <a:r>
              <a:rPr lang="en-AU" sz="1400" dirty="0">
                <a:solidFill>
                  <a:schemeClr val="bg1"/>
                </a:solidFill>
              </a:rPr>
              <a:t>Current wave</a:t>
            </a:r>
          </a:p>
        </p:txBody>
      </p:sp>
      <p:sp>
        <p:nvSpPr>
          <p:cNvPr id="22" name="TextBox 21"/>
          <p:cNvSpPr txBox="1"/>
          <p:nvPr/>
        </p:nvSpPr>
        <p:spPr>
          <a:xfrm>
            <a:off x="683568" y="1922751"/>
            <a:ext cx="5832648" cy="523220"/>
          </a:xfrm>
          <a:prstGeom prst="rect">
            <a:avLst/>
          </a:prstGeom>
          <a:noFill/>
          <a:ln w="28575">
            <a:solidFill>
              <a:schemeClr val="accent1">
                <a:shade val="95000"/>
                <a:satMod val="105000"/>
              </a:schemeClr>
            </a:solidFill>
          </a:ln>
        </p:spPr>
        <p:txBody>
          <a:bodyPr wrap="square" rtlCol="0">
            <a:spAutoFit/>
          </a:bodyPr>
          <a:lstStyle/>
          <a:p>
            <a:r>
              <a:rPr lang="en-AU" sz="2800" dirty="0"/>
              <a:t>This is a snap shot of wave motion.</a:t>
            </a:r>
          </a:p>
        </p:txBody>
      </p:sp>
    </p:spTree>
    <p:extLst>
      <p:ext uri="{BB962C8B-B14F-4D97-AF65-F5344CB8AC3E}">
        <p14:creationId xmlns:p14="http://schemas.microsoft.com/office/powerpoint/2010/main" val="19736954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7515312" y="2204864"/>
            <a:ext cx="599402" cy="31683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98" name="Titre 1"/>
          <p:cNvSpPr>
            <a:spLocks noGrp="1"/>
          </p:cNvSpPr>
          <p:nvPr>
            <p:ph type="title"/>
          </p:nvPr>
        </p:nvSpPr>
        <p:spPr>
          <a:xfrm>
            <a:off x="457200" y="285750"/>
            <a:ext cx="8229600" cy="1143000"/>
          </a:xfrm>
        </p:spPr>
        <p:txBody>
          <a:bodyPr/>
          <a:lstStyle/>
          <a:p>
            <a:r>
              <a:rPr lang="en-AU" sz="6600" b="1" dirty="0">
                <a:solidFill>
                  <a:schemeClr val="bg1"/>
                </a:solidFill>
              </a:rPr>
              <a:t>Single Wave Intensity</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513" y="1628800"/>
            <a:ext cx="7200800" cy="5027585"/>
          </a:xfrm>
          <a:prstGeom prst="rect">
            <a:avLst/>
          </a:prstGeom>
        </p:spPr>
      </p:pic>
      <p:sp>
        <p:nvSpPr>
          <p:cNvPr id="3" name="Rectangle 2"/>
          <p:cNvSpPr/>
          <p:nvPr/>
        </p:nvSpPr>
        <p:spPr>
          <a:xfrm>
            <a:off x="7524756" y="3501008"/>
            <a:ext cx="576064" cy="641584"/>
          </a:xfrm>
          <a:prstGeom prst="rect">
            <a:avLst/>
          </a:prstGeom>
          <a:solidFill>
            <a:srgbClr val="43F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3"/>
          <p:cNvSpPr/>
          <p:nvPr/>
        </p:nvSpPr>
        <p:spPr>
          <a:xfrm>
            <a:off x="7515313" y="2996952"/>
            <a:ext cx="585507" cy="36004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7515312" y="4293096"/>
            <a:ext cx="585507" cy="36004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p:cNvSpPr/>
          <p:nvPr/>
        </p:nvSpPr>
        <p:spPr>
          <a:xfrm>
            <a:off x="7524756" y="2636912"/>
            <a:ext cx="576064" cy="2160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p:cNvSpPr/>
          <p:nvPr/>
        </p:nvSpPr>
        <p:spPr>
          <a:xfrm>
            <a:off x="7538650" y="4797152"/>
            <a:ext cx="576064" cy="2160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7041460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85750"/>
            <a:ext cx="8229600" cy="1143000"/>
          </a:xfrm>
        </p:spPr>
        <p:txBody>
          <a:bodyPr/>
          <a:lstStyle/>
          <a:p>
            <a:r>
              <a:rPr lang="en-AU" sz="6600" b="1" dirty="0">
                <a:solidFill>
                  <a:schemeClr val="bg1"/>
                </a:solidFill>
              </a:rPr>
              <a:t>Double Wave Intensity</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2798210"/>
            <a:ext cx="4675479" cy="381519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196753"/>
            <a:ext cx="4442732" cy="2592288"/>
          </a:xfrm>
          <a:prstGeom prst="rect">
            <a:avLst/>
          </a:prstGeom>
          <a:solidFill>
            <a:schemeClr val="bg1"/>
          </a:solidFill>
        </p:spPr>
      </p:pic>
      <p:sp>
        <p:nvSpPr>
          <p:cNvPr id="6" name="TextBox 5"/>
          <p:cNvSpPr txBox="1"/>
          <p:nvPr/>
        </p:nvSpPr>
        <p:spPr>
          <a:xfrm>
            <a:off x="395536" y="4077836"/>
            <a:ext cx="3884027" cy="2246769"/>
          </a:xfrm>
          <a:prstGeom prst="rect">
            <a:avLst/>
          </a:prstGeom>
          <a:noFill/>
        </p:spPr>
        <p:txBody>
          <a:bodyPr wrap="square" rtlCol="0">
            <a:spAutoFit/>
          </a:bodyPr>
          <a:lstStyle/>
          <a:p>
            <a:r>
              <a:rPr lang="en-AU" sz="2800" dirty="0">
                <a:latin typeface="+mn-lt"/>
              </a:rPr>
              <a:t>The diffraction pattern, produced more regions of high intensity within the same region compared to single slit.</a:t>
            </a:r>
            <a:endParaRPr lang="en-AU" sz="2800" dirty="0">
              <a:solidFill>
                <a:srgbClr val="FF0000"/>
              </a:solidFill>
              <a:latin typeface="+mn-lt"/>
            </a:endParaRPr>
          </a:p>
        </p:txBody>
      </p:sp>
    </p:spTree>
    <p:extLst>
      <p:ext uri="{BB962C8B-B14F-4D97-AF65-F5344CB8AC3E}">
        <p14:creationId xmlns:p14="http://schemas.microsoft.com/office/powerpoint/2010/main" val="9569979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0" y="285750"/>
            <a:ext cx="9144000" cy="1143000"/>
          </a:xfrm>
        </p:spPr>
        <p:txBody>
          <a:bodyPr/>
          <a:lstStyle/>
          <a:p>
            <a:r>
              <a:rPr lang="en-AU" sz="6600" b="1" dirty="0">
                <a:solidFill>
                  <a:schemeClr val="bg1"/>
                </a:solidFill>
              </a:rPr>
              <a:t>Double Wave Intensity</a:t>
            </a:r>
          </a:p>
        </p:txBody>
      </p:sp>
      <p:sp>
        <p:nvSpPr>
          <p:cNvPr id="5" name="Rectangle 4"/>
          <p:cNvSpPr/>
          <p:nvPr/>
        </p:nvSpPr>
        <p:spPr>
          <a:xfrm>
            <a:off x="107504" y="1484784"/>
            <a:ext cx="8928992" cy="1815882"/>
          </a:xfrm>
          <a:prstGeom prst="rect">
            <a:avLst/>
          </a:prstGeom>
          <a:solidFill>
            <a:schemeClr val="bg1"/>
          </a:solidFill>
        </p:spPr>
        <p:txBody>
          <a:bodyPr wrap="square">
            <a:spAutoFit/>
          </a:bodyPr>
          <a:lstStyle/>
          <a:p>
            <a:r>
              <a:rPr lang="en-AU" sz="2800" dirty="0">
                <a:latin typeface="+mn-lt"/>
              </a:rPr>
              <a:t>Effectively the Double Slit Intensity graph is the superposition of two Single Slit Intensity graphs set out of phase to one another. Note here that the single and double slit intensity graphs are draw to be </a:t>
            </a:r>
            <a:r>
              <a:rPr lang="en-AU" sz="2800" u="sng" dirty="0">
                <a:latin typeface="+mn-lt"/>
              </a:rPr>
              <a:t>absolute</a:t>
            </a:r>
            <a:r>
              <a:rPr lang="en-AU" sz="2800" dirty="0">
                <a:latin typeface="+mn-lt"/>
              </a:rPr>
              <a: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704" y="3212976"/>
            <a:ext cx="7134964" cy="3672408"/>
          </a:xfrm>
          <a:prstGeom prst="rect">
            <a:avLst/>
          </a:prstGeom>
        </p:spPr>
      </p:pic>
    </p:spTree>
    <p:extLst>
      <p:ext uri="{BB962C8B-B14F-4D97-AF65-F5344CB8AC3E}">
        <p14:creationId xmlns:p14="http://schemas.microsoft.com/office/powerpoint/2010/main" val="4655529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0" y="285750"/>
            <a:ext cx="9144000" cy="1143000"/>
          </a:xfrm>
        </p:spPr>
        <p:txBody>
          <a:bodyPr/>
          <a:lstStyle/>
          <a:p>
            <a:r>
              <a:rPr lang="en-AU" sz="5400" b="1" dirty="0">
                <a:solidFill>
                  <a:schemeClr val="bg1"/>
                </a:solidFill>
              </a:rPr>
              <a:t>Young's Double Slit Experiment</a:t>
            </a:r>
          </a:p>
        </p:txBody>
      </p:sp>
      <p:sp>
        <p:nvSpPr>
          <p:cNvPr id="5" name="Rectangle 4"/>
          <p:cNvSpPr/>
          <p:nvPr/>
        </p:nvSpPr>
        <p:spPr>
          <a:xfrm>
            <a:off x="971600" y="1484784"/>
            <a:ext cx="5616624" cy="954107"/>
          </a:xfrm>
          <a:prstGeom prst="rect">
            <a:avLst/>
          </a:prstGeom>
        </p:spPr>
        <p:txBody>
          <a:bodyPr wrap="square">
            <a:spAutoFit/>
          </a:bodyPr>
          <a:lstStyle/>
          <a:p>
            <a:r>
              <a:rPr lang="en-AU" sz="2800" dirty="0">
                <a:latin typeface="+mn-lt"/>
              </a:rPr>
              <a:t>Monochromatic light is light consisting of only one wavelength.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2348880"/>
            <a:ext cx="8626648" cy="4505355"/>
          </a:xfrm>
          <a:prstGeom prst="rect">
            <a:avLst/>
          </a:prstGeom>
        </p:spPr>
      </p:pic>
    </p:spTree>
    <p:extLst>
      <p:ext uri="{BB962C8B-B14F-4D97-AF65-F5344CB8AC3E}">
        <p14:creationId xmlns:p14="http://schemas.microsoft.com/office/powerpoint/2010/main" val="26753227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143372" y="285750"/>
            <a:ext cx="4543428" cy="1143000"/>
          </a:xfrm>
        </p:spPr>
        <p:txBody>
          <a:bodyPr/>
          <a:lstStyle/>
          <a:p>
            <a:pPr algn="l"/>
            <a:r>
              <a:rPr lang="en-AU" sz="6600" b="1" dirty="0">
                <a:solidFill>
                  <a:schemeClr val="bg1"/>
                </a:solidFill>
              </a:rPr>
              <a:t>Wave-Like</a:t>
            </a:r>
          </a:p>
        </p:txBody>
      </p:sp>
      <p:sp>
        <p:nvSpPr>
          <p:cNvPr id="3" name="Espace réservé du contenu 2"/>
          <p:cNvSpPr>
            <a:spLocks noGrp="1"/>
          </p:cNvSpPr>
          <p:nvPr>
            <p:ph idx="1"/>
          </p:nvPr>
        </p:nvSpPr>
        <p:spPr>
          <a:xfrm>
            <a:off x="4643438" y="1857364"/>
            <a:ext cx="4143404" cy="4786346"/>
          </a:xfrm>
        </p:spPr>
        <p:txBody>
          <a:bodyPr rtlCol="0">
            <a:noAutofit/>
          </a:bodyPr>
          <a:lstStyle/>
          <a:p>
            <a:pPr marL="0" indent="0">
              <a:buNone/>
            </a:pPr>
            <a:r>
              <a:rPr lang="en-AU" dirty="0"/>
              <a:t>The interference pattern produced on the viewing screen had strong similarities to that which occurs where water or sound waves are treated in the same manner.</a:t>
            </a:r>
          </a:p>
          <a:p>
            <a:endParaRPr lang="en-AU" dirty="0"/>
          </a:p>
        </p:txBody>
      </p:sp>
      <p:pic>
        <p:nvPicPr>
          <p:cNvPr id="4" name="Picture 3"/>
          <p:cNvPicPr/>
          <p:nvPr/>
        </p:nvPicPr>
        <p:blipFill>
          <a:blip r:embed="rId3"/>
          <a:srcRect/>
          <a:stretch>
            <a:fillRect/>
          </a:stretch>
        </p:blipFill>
        <p:spPr bwMode="auto">
          <a:xfrm>
            <a:off x="-214346" y="-357214"/>
            <a:ext cx="4357718" cy="7929618"/>
          </a:xfrm>
          <a:prstGeom prst="rect">
            <a:avLst/>
          </a:prstGeom>
          <a:noFill/>
          <a:ln w="9525">
            <a:noFill/>
            <a:miter lim="800000"/>
            <a:headEnd/>
            <a:tailEnd/>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85750"/>
            <a:ext cx="8229600" cy="1143000"/>
          </a:xfrm>
        </p:spPr>
        <p:txBody>
          <a:bodyPr/>
          <a:lstStyle/>
          <a:p>
            <a:r>
              <a:rPr lang="en-AU" sz="6600" b="1" dirty="0">
                <a:solidFill>
                  <a:schemeClr val="bg1"/>
                </a:solidFill>
              </a:rPr>
              <a:t>Double Wave Intensity</a:t>
            </a:r>
          </a:p>
        </p:txBody>
      </p:sp>
      <p:sp>
        <p:nvSpPr>
          <p:cNvPr id="4" name="TextBox 3"/>
          <p:cNvSpPr txBox="1"/>
          <p:nvPr/>
        </p:nvSpPr>
        <p:spPr>
          <a:xfrm>
            <a:off x="147174" y="1988840"/>
            <a:ext cx="3266229" cy="3539430"/>
          </a:xfrm>
          <a:prstGeom prst="rect">
            <a:avLst/>
          </a:prstGeom>
          <a:noFill/>
        </p:spPr>
        <p:txBody>
          <a:bodyPr wrap="square" rtlCol="0">
            <a:spAutoFit/>
          </a:bodyPr>
          <a:lstStyle/>
          <a:p>
            <a:r>
              <a:rPr lang="en-AU" sz="2800" dirty="0">
                <a:latin typeface="+mn-lt"/>
              </a:rPr>
              <a:t>The diffraction pattern, produced nodal (dark patches), like </a:t>
            </a:r>
            <a:r>
              <a:rPr lang="en-AU" sz="2800" b="1" dirty="0">
                <a:latin typeface="+mn-lt"/>
              </a:rPr>
              <a:t>D</a:t>
            </a:r>
            <a:r>
              <a:rPr lang="en-AU" sz="2800" dirty="0">
                <a:latin typeface="+mn-lt"/>
              </a:rPr>
              <a:t> and </a:t>
            </a:r>
            <a:r>
              <a:rPr lang="en-AU" sz="2800" b="1" dirty="0">
                <a:latin typeface="+mn-lt"/>
              </a:rPr>
              <a:t>F</a:t>
            </a:r>
            <a:r>
              <a:rPr lang="en-AU" sz="2800" dirty="0">
                <a:latin typeface="+mn-lt"/>
              </a:rPr>
              <a:t>. Also there are anti-nodal (bright patches), like </a:t>
            </a:r>
            <a:r>
              <a:rPr lang="en-AU" sz="2800" b="1" dirty="0">
                <a:latin typeface="+mn-lt"/>
              </a:rPr>
              <a:t>C, E </a:t>
            </a:r>
            <a:r>
              <a:rPr lang="en-AU" sz="2800" dirty="0">
                <a:latin typeface="+mn-lt"/>
              </a:rPr>
              <a:t>and </a:t>
            </a:r>
            <a:r>
              <a:rPr lang="en-AU" sz="2800" b="1" dirty="0">
                <a:latin typeface="+mn-lt"/>
              </a:rPr>
              <a:t>G</a:t>
            </a:r>
            <a:r>
              <a:rPr lang="en-AU" sz="2800" dirty="0">
                <a:latin typeface="+mn-lt"/>
              </a:rPr>
              <a:t> where the light waves interact.</a:t>
            </a:r>
            <a:endParaRPr lang="en-AU" sz="2800" dirty="0">
              <a:solidFill>
                <a:srgbClr val="FF0000"/>
              </a:solidFill>
              <a:latin typeface="+mn-l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7864" y="1584008"/>
            <a:ext cx="5804218" cy="5013344"/>
          </a:xfrm>
          <a:prstGeom prst="rect">
            <a:avLst/>
          </a:prstGeom>
        </p:spPr>
      </p:pic>
    </p:spTree>
    <p:extLst>
      <p:ext uri="{BB962C8B-B14F-4D97-AF65-F5344CB8AC3E}">
        <p14:creationId xmlns:p14="http://schemas.microsoft.com/office/powerpoint/2010/main" val="3323952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0" y="285750"/>
            <a:ext cx="7668344" cy="1143000"/>
          </a:xfrm>
        </p:spPr>
        <p:txBody>
          <a:bodyPr/>
          <a:lstStyle/>
          <a:p>
            <a:r>
              <a:rPr lang="en-AU" sz="6600" b="1" dirty="0">
                <a:solidFill>
                  <a:schemeClr val="bg1"/>
                </a:solidFill>
              </a:rPr>
              <a:t>Interference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632" y="3078277"/>
            <a:ext cx="6493891" cy="380501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36" y="1271858"/>
            <a:ext cx="2483768" cy="251718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0609" y="836712"/>
            <a:ext cx="2483768" cy="2429060"/>
          </a:xfrm>
          <a:prstGeom prst="rect">
            <a:avLst/>
          </a:prstGeom>
        </p:spPr>
      </p:pic>
      <p:sp>
        <p:nvSpPr>
          <p:cNvPr id="9" name="TextBox 8"/>
          <p:cNvSpPr txBox="1"/>
          <p:nvPr/>
        </p:nvSpPr>
        <p:spPr>
          <a:xfrm>
            <a:off x="589711" y="2834933"/>
            <a:ext cx="2038073" cy="954107"/>
          </a:xfrm>
          <a:prstGeom prst="rect">
            <a:avLst/>
          </a:prstGeom>
          <a:solidFill>
            <a:schemeClr val="bg1"/>
          </a:solidFill>
        </p:spPr>
        <p:txBody>
          <a:bodyPr wrap="square" rtlCol="0">
            <a:spAutoFit/>
          </a:bodyPr>
          <a:lstStyle/>
          <a:p>
            <a:r>
              <a:rPr lang="en-AU" sz="2800" dirty="0">
                <a:latin typeface="+mn-lt"/>
              </a:rPr>
              <a:t>Constructive Interference</a:t>
            </a:r>
          </a:p>
        </p:txBody>
      </p:sp>
      <p:sp>
        <p:nvSpPr>
          <p:cNvPr id="11" name="TextBox 10"/>
          <p:cNvSpPr txBox="1"/>
          <p:nvPr/>
        </p:nvSpPr>
        <p:spPr>
          <a:xfrm>
            <a:off x="6926415" y="2492896"/>
            <a:ext cx="2182089" cy="954107"/>
          </a:xfrm>
          <a:prstGeom prst="rect">
            <a:avLst/>
          </a:prstGeom>
          <a:solidFill>
            <a:schemeClr val="bg1"/>
          </a:solidFill>
        </p:spPr>
        <p:txBody>
          <a:bodyPr wrap="square" rtlCol="0">
            <a:spAutoFit/>
          </a:bodyPr>
          <a:lstStyle/>
          <a:p>
            <a:r>
              <a:rPr lang="en-AU" sz="2800" dirty="0">
                <a:latin typeface="+mn-lt"/>
              </a:rPr>
              <a:t>Destructive Interference</a:t>
            </a:r>
          </a:p>
        </p:txBody>
      </p:sp>
    </p:spTree>
    <p:extLst>
      <p:ext uri="{BB962C8B-B14F-4D97-AF65-F5344CB8AC3E}">
        <p14:creationId xmlns:p14="http://schemas.microsoft.com/office/powerpoint/2010/main" val="30620524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0" y="285750"/>
            <a:ext cx="7668344" cy="1143000"/>
          </a:xfrm>
        </p:spPr>
        <p:txBody>
          <a:bodyPr/>
          <a:lstStyle/>
          <a:p>
            <a:r>
              <a:rPr lang="en-AU" sz="6600" b="1" dirty="0">
                <a:solidFill>
                  <a:schemeClr val="bg1"/>
                </a:solidFill>
              </a:rPr>
              <a:t>Interference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220" y="1340768"/>
            <a:ext cx="6477000" cy="181927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568" y="3245988"/>
            <a:ext cx="7308304" cy="3612012"/>
          </a:xfrm>
          <a:prstGeom prst="rect">
            <a:avLst/>
          </a:prstGeom>
        </p:spPr>
      </p:pic>
    </p:spTree>
    <p:extLst>
      <p:ext uri="{BB962C8B-B14F-4D97-AF65-F5344CB8AC3E}">
        <p14:creationId xmlns:p14="http://schemas.microsoft.com/office/powerpoint/2010/main" val="38127164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0" y="285750"/>
            <a:ext cx="9144000" cy="1143000"/>
          </a:xfrm>
        </p:spPr>
        <p:txBody>
          <a:bodyPr/>
          <a:lstStyle/>
          <a:p>
            <a:r>
              <a:rPr lang="en-AU" sz="6600" b="1" dirty="0">
                <a:solidFill>
                  <a:schemeClr val="bg1"/>
                </a:solidFill>
              </a:rPr>
              <a:t>Path Difference</a:t>
            </a:r>
          </a:p>
        </p:txBody>
      </p:sp>
      <p:sp>
        <p:nvSpPr>
          <p:cNvPr id="5" name="Rectangle 4"/>
          <p:cNvSpPr/>
          <p:nvPr/>
        </p:nvSpPr>
        <p:spPr>
          <a:xfrm>
            <a:off x="6104328" y="5208989"/>
            <a:ext cx="3179218" cy="369332"/>
          </a:xfrm>
          <a:prstGeom prst="rect">
            <a:avLst/>
          </a:prstGeom>
          <a:solidFill>
            <a:schemeClr val="bg1"/>
          </a:solidFill>
        </p:spPr>
        <p:txBody>
          <a:bodyPr wrap="square">
            <a:spAutoFit/>
          </a:bodyPr>
          <a:lstStyle/>
          <a:p>
            <a:r>
              <a:rPr lang="en-AU" dirty="0">
                <a:latin typeface="+mn-lt"/>
              </a:rPr>
              <a:t>Bright (anti-nodal &amp; maximum)</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68760"/>
            <a:ext cx="5901748" cy="4524289"/>
          </a:xfrm>
          <a:prstGeom prst="rect">
            <a:avLst/>
          </a:prstGeom>
        </p:spPr>
      </p:pic>
      <p:cxnSp>
        <p:nvCxnSpPr>
          <p:cNvPr id="6" name="Straight Connector 5"/>
          <p:cNvCxnSpPr/>
          <p:nvPr/>
        </p:nvCxnSpPr>
        <p:spPr>
          <a:xfrm>
            <a:off x="2322833" y="2484241"/>
            <a:ext cx="3781495" cy="2430961"/>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322833" y="2484241"/>
            <a:ext cx="3781495" cy="2903648"/>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322833" y="2484241"/>
            <a:ext cx="3781495" cy="2025801"/>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322833" y="2484241"/>
            <a:ext cx="3713968" cy="3376335"/>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322833" y="2484241"/>
            <a:ext cx="3713968" cy="3969095"/>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6108799" y="5675910"/>
            <a:ext cx="3035201" cy="369332"/>
          </a:xfrm>
          <a:prstGeom prst="rect">
            <a:avLst/>
          </a:prstGeom>
          <a:solidFill>
            <a:schemeClr val="bg1"/>
          </a:solidFill>
        </p:spPr>
        <p:txBody>
          <a:bodyPr wrap="square">
            <a:spAutoFit/>
          </a:bodyPr>
          <a:lstStyle/>
          <a:p>
            <a:r>
              <a:rPr lang="en-AU" dirty="0">
                <a:latin typeface="+mn-lt"/>
              </a:rPr>
              <a:t>Dark (nodal &amp; minimum)</a:t>
            </a:r>
          </a:p>
        </p:txBody>
      </p:sp>
      <p:sp>
        <p:nvSpPr>
          <p:cNvPr id="25" name="Rectangle 24"/>
          <p:cNvSpPr/>
          <p:nvPr/>
        </p:nvSpPr>
        <p:spPr>
          <a:xfrm>
            <a:off x="6108799" y="4771644"/>
            <a:ext cx="3035201" cy="369332"/>
          </a:xfrm>
          <a:prstGeom prst="rect">
            <a:avLst/>
          </a:prstGeom>
          <a:solidFill>
            <a:schemeClr val="bg1"/>
          </a:solidFill>
        </p:spPr>
        <p:txBody>
          <a:bodyPr wrap="square">
            <a:spAutoFit/>
          </a:bodyPr>
          <a:lstStyle/>
          <a:p>
            <a:r>
              <a:rPr lang="en-AU" dirty="0">
                <a:latin typeface="+mn-lt"/>
              </a:rPr>
              <a:t>Dark (nodal &amp; minimum)</a:t>
            </a:r>
          </a:p>
        </p:txBody>
      </p:sp>
      <p:sp>
        <p:nvSpPr>
          <p:cNvPr id="26" name="Rectangle 25"/>
          <p:cNvSpPr/>
          <p:nvPr/>
        </p:nvSpPr>
        <p:spPr>
          <a:xfrm>
            <a:off x="6098309" y="4325376"/>
            <a:ext cx="3179218" cy="369332"/>
          </a:xfrm>
          <a:prstGeom prst="rect">
            <a:avLst/>
          </a:prstGeom>
          <a:solidFill>
            <a:schemeClr val="bg1"/>
          </a:solidFill>
        </p:spPr>
        <p:txBody>
          <a:bodyPr wrap="square">
            <a:spAutoFit/>
          </a:bodyPr>
          <a:lstStyle/>
          <a:p>
            <a:r>
              <a:rPr lang="en-AU" dirty="0">
                <a:latin typeface="+mn-lt"/>
              </a:rPr>
              <a:t>Bright (anti-nodal &amp; maximum)</a:t>
            </a:r>
          </a:p>
        </p:txBody>
      </p:sp>
      <p:sp>
        <p:nvSpPr>
          <p:cNvPr id="27" name="Rectangle 26"/>
          <p:cNvSpPr/>
          <p:nvPr/>
        </p:nvSpPr>
        <p:spPr>
          <a:xfrm>
            <a:off x="6110520" y="6258714"/>
            <a:ext cx="3179218" cy="369332"/>
          </a:xfrm>
          <a:prstGeom prst="rect">
            <a:avLst/>
          </a:prstGeom>
          <a:solidFill>
            <a:schemeClr val="bg1"/>
          </a:solidFill>
        </p:spPr>
        <p:txBody>
          <a:bodyPr wrap="square">
            <a:spAutoFit/>
          </a:bodyPr>
          <a:lstStyle/>
          <a:p>
            <a:r>
              <a:rPr lang="en-AU" dirty="0">
                <a:latin typeface="+mn-lt"/>
              </a:rPr>
              <a:t>Bright (anti-nodal &amp; maximum)</a:t>
            </a:r>
          </a:p>
        </p:txBody>
      </p:sp>
      <p:sp>
        <p:nvSpPr>
          <p:cNvPr id="28" name="Rectangle 27"/>
          <p:cNvSpPr/>
          <p:nvPr/>
        </p:nvSpPr>
        <p:spPr>
          <a:xfrm>
            <a:off x="5292080" y="1225892"/>
            <a:ext cx="3816424" cy="2246769"/>
          </a:xfrm>
          <a:prstGeom prst="rect">
            <a:avLst/>
          </a:prstGeom>
          <a:solidFill>
            <a:schemeClr val="bg1"/>
          </a:solidFill>
        </p:spPr>
        <p:txBody>
          <a:bodyPr wrap="square">
            <a:spAutoFit/>
          </a:bodyPr>
          <a:lstStyle/>
          <a:p>
            <a:r>
              <a:rPr lang="en-AU" sz="2800" dirty="0">
                <a:latin typeface="+mn-lt"/>
              </a:rPr>
              <a:t>There is a centre point where all nodes and antinodes stem from. It is half the distance between the two slits.</a:t>
            </a:r>
          </a:p>
        </p:txBody>
      </p:sp>
      <p:sp>
        <p:nvSpPr>
          <p:cNvPr id="34" name="Freeform 33"/>
          <p:cNvSpPr/>
          <p:nvPr/>
        </p:nvSpPr>
        <p:spPr>
          <a:xfrm>
            <a:off x="-123568" y="1268761"/>
            <a:ext cx="4407536" cy="2092278"/>
          </a:xfrm>
          <a:custGeom>
            <a:avLst/>
            <a:gdLst>
              <a:gd name="connsiteX0" fmla="*/ 0 w 4283676"/>
              <a:gd name="connsiteY0" fmla="*/ 2092411 h 2092411"/>
              <a:gd name="connsiteX1" fmla="*/ 4283676 w 4283676"/>
              <a:gd name="connsiteY1" fmla="*/ 8238 h 2092411"/>
              <a:gd name="connsiteX2" fmla="*/ 32952 w 4283676"/>
              <a:gd name="connsiteY2" fmla="*/ 0 h 2092411"/>
              <a:gd name="connsiteX3" fmla="*/ 0 w 4283676"/>
              <a:gd name="connsiteY3" fmla="*/ 2092411 h 2092411"/>
            </a:gdLst>
            <a:ahLst/>
            <a:cxnLst>
              <a:cxn ang="0">
                <a:pos x="connsiteX0" y="connsiteY0"/>
              </a:cxn>
              <a:cxn ang="0">
                <a:pos x="connsiteX1" y="connsiteY1"/>
              </a:cxn>
              <a:cxn ang="0">
                <a:pos x="connsiteX2" y="connsiteY2"/>
              </a:cxn>
              <a:cxn ang="0">
                <a:pos x="connsiteX3" y="connsiteY3"/>
              </a:cxn>
            </a:cxnLst>
            <a:rect l="l" t="t" r="r" b="b"/>
            <a:pathLst>
              <a:path w="4283676" h="2092411">
                <a:moveTo>
                  <a:pt x="0" y="2092411"/>
                </a:moveTo>
                <a:lnTo>
                  <a:pt x="4283676" y="8238"/>
                </a:lnTo>
                <a:lnTo>
                  <a:pt x="32952" y="0"/>
                </a:lnTo>
                <a:lnTo>
                  <a:pt x="0" y="2092411"/>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cxnSp>
        <p:nvCxnSpPr>
          <p:cNvPr id="33" name="Straight Arrow Connector 32"/>
          <p:cNvCxnSpPr/>
          <p:nvPr/>
        </p:nvCxnSpPr>
        <p:spPr>
          <a:xfrm flipV="1">
            <a:off x="827584" y="2204864"/>
            <a:ext cx="1224136" cy="576064"/>
          </a:xfrm>
          <a:prstGeom prst="straightConnector1">
            <a:avLst/>
          </a:prstGeom>
          <a:ln w="50800">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627927" y="1544577"/>
            <a:ext cx="2215881" cy="982084"/>
          </a:xfrm>
          <a:prstGeom prst="straightConnector1">
            <a:avLst/>
          </a:prstGeom>
          <a:ln w="50800">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rot="20003866">
            <a:off x="1579414" y="1690055"/>
            <a:ext cx="312906" cy="369332"/>
          </a:xfrm>
          <a:prstGeom prst="rect">
            <a:avLst/>
          </a:prstGeom>
          <a:noFill/>
        </p:spPr>
        <p:txBody>
          <a:bodyPr wrap="none" rtlCol="0">
            <a:spAutoFit/>
          </a:bodyPr>
          <a:lstStyle/>
          <a:p>
            <a:r>
              <a:rPr lang="en-AU" b="1" dirty="0">
                <a:latin typeface="+mn-lt"/>
              </a:rPr>
              <a:t>d</a:t>
            </a:r>
          </a:p>
        </p:txBody>
      </p:sp>
      <p:sp>
        <p:nvSpPr>
          <p:cNvPr id="40" name="TextBox 39"/>
          <p:cNvSpPr txBox="1"/>
          <p:nvPr/>
        </p:nvSpPr>
        <p:spPr>
          <a:xfrm rot="20186008">
            <a:off x="1203590" y="2164776"/>
            <a:ext cx="466794" cy="369332"/>
          </a:xfrm>
          <a:prstGeom prst="rect">
            <a:avLst/>
          </a:prstGeom>
          <a:noFill/>
        </p:spPr>
        <p:txBody>
          <a:bodyPr wrap="none" rtlCol="0">
            <a:spAutoFit/>
          </a:bodyPr>
          <a:lstStyle/>
          <a:p>
            <a:r>
              <a:rPr lang="en-AU" b="1" dirty="0">
                <a:latin typeface="+mn-lt"/>
              </a:rPr>
              <a:t>½d</a:t>
            </a:r>
          </a:p>
        </p:txBody>
      </p:sp>
    </p:spTree>
    <p:extLst>
      <p:ext uri="{BB962C8B-B14F-4D97-AF65-F5344CB8AC3E}">
        <p14:creationId xmlns:p14="http://schemas.microsoft.com/office/powerpoint/2010/main" val="3147821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P spid="25" grpId="0" animBg="1"/>
      <p:bldP spid="26" grpId="0" animBg="1"/>
      <p:bldP spid="2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85750"/>
            <a:ext cx="8229600" cy="1143000"/>
          </a:xfrm>
        </p:spPr>
        <p:txBody>
          <a:bodyPr/>
          <a:lstStyle/>
          <a:p>
            <a:r>
              <a:rPr lang="en-AU" sz="6600" b="1" dirty="0">
                <a:solidFill>
                  <a:schemeClr val="bg1"/>
                </a:solidFill>
              </a:rPr>
              <a:t>Ray Model</a:t>
            </a:r>
          </a:p>
        </p:txBody>
      </p:sp>
      <p:pic>
        <p:nvPicPr>
          <p:cNvPr id="1026" name="Picture 2" descr="http://www.matrix44.net/cms/wp-content/uploads/2011/03/ads_diffuse_light_rays.pn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2459016"/>
            <a:ext cx="6120680" cy="43630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t2.gstatic.com/images?q=tbn:ANd9GcQYVmewaLGhZYrIicJRHZtNq8lCErXUEnOT9xYJA_l3g7qYaAKS">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340768"/>
            <a:ext cx="5040556" cy="19442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508104" y="4267481"/>
            <a:ext cx="3484685" cy="2554545"/>
          </a:xfrm>
          <a:prstGeom prst="rect">
            <a:avLst/>
          </a:prstGeom>
          <a:noFill/>
        </p:spPr>
        <p:txBody>
          <a:bodyPr wrap="square" rtlCol="0">
            <a:spAutoFit/>
          </a:bodyPr>
          <a:lstStyle/>
          <a:p>
            <a:pPr marL="457200" indent="-457200">
              <a:buFont typeface="Arial" pitchFamily="34" charset="0"/>
              <a:buChar char="•"/>
            </a:pPr>
            <a:r>
              <a:rPr lang="en-AU" sz="3200" dirty="0">
                <a:latin typeface="+mj-lt"/>
              </a:rPr>
              <a:t>Straight line.</a:t>
            </a:r>
          </a:p>
          <a:p>
            <a:pPr marL="457200" indent="-457200">
              <a:buFont typeface="Arial" pitchFamily="34" charset="0"/>
              <a:buChar char="•"/>
            </a:pPr>
            <a:r>
              <a:rPr lang="en-AU" sz="3200" dirty="0">
                <a:latin typeface="+mj-lt"/>
              </a:rPr>
              <a:t>Changes directions when interacting with materials.</a:t>
            </a:r>
          </a:p>
        </p:txBody>
      </p:sp>
    </p:spTree>
    <p:extLst>
      <p:ext uri="{BB962C8B-B14F-4D97-AF65-F5344CB8AC3E}">
        <p14:creationId xmlns:p14="http://schemas.microsoft.com/office/powerpoint/2010/main" val="35017660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0" y="285750"/>
            <a:ext cx="7668344" cy="1143000"/>
          </a:xfrm>
        </p:spPr>
        <p:txBody>
          <a:bodyPr/>
          <a:lstStyle/>
          <a:p>
            <a:r>
              <a:rPr lang="en-AU" sz="6600" b="1" dirty="0">
                <a:solidFill>
                  <a:schemeClr val="bg1"/>
                </a:solidFill>
              </a:rPr>
              <a:t>Path Difference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742" y="2020044"/>
            <a:ext cx="8148516" cy="4433292"/>
          </a:xfrm>
          <a:prstGeom prst="rect">
            <a:avLst/>
          </a:prstGeom>
        </p:spPr>
      </p:pic>
      <p:sp>
        <p:nvSpPr>
          <p:cNvPr id="7" name="Rectangle 6"/>
          <p:cNvSpPr/>
          <p:nvPr/>
        </p:nvSpPr>
        <p:spPr>
          <a:xfrm>
            <a:off x="179512" y="6396335"/>
            <a:ext cx="8784976" cy="461665"/>
          </a:xfrm>
          <a:prstGeom prst="rect">
            <a:avLst/>
          </a:prstGeom>
          <a:solidFill>
            <a:schemeClr val="bg1"/>
          </a:solidFill>
        </p:spPr>
        <p:txBody>
          <a:bodyPr wrap="square">
            <a:spAutoFit/>
          </a:bodyPr>
          <a:lstStyle/>
          <a:p>
            <a:r>
              <a:rPr lang="en-AU" sz="2400" dirty="0">
                <a:latin typeface="+mn-lt"/>
              </a:rPr>
              <a:t>Here we compare the distance from the sources (S</a:t>
            </a:r>
            <a:r>
              <a:rPr lang="en-AU" sz="2400" baseline="-25000" dirty="0">
                <a:latin typeface="+mn-lt"/>
              </a:rPr>
              <a:t>1</a:t>
            </a:r>
            <a:r>
              <a:rPr lang="en-AU" sz="2400" dirty="0">
                <a:latin typeface="+mn-lt"/>
              </a:rPr>
              <a:t> &amp; S</a:t>
            </a:r>
            <a:r>
              <a:rPr lang="en-AU" sz="2400" baseline="-25000" dirty="0">
                <a:latin typeface="+mn-lt"/>
              </a:rPr>
              <a:t>2</a:t>
            </a:r>
            <a:r>
              <a:rPr lang="en-AU" sz="2400" dirty="0">
                <a:latin typeface="+mn-lt"/>
              </a:rPr>
              <a:t>) to Point A.</a:t>
            </a:r>
          </a:p>
        </p:txBody>
      </p:sp>
      <p:sp>
        <p:nvSpPr>
          <p:cNvPr id="5" name="Rectangle 4"/>
          <p:cNvSpPr/>
          <p:nvPr/>
        </p:nvSpPr>
        <p:spPr>
          <a:xfrm>
            <a:off x="179512" y="1268760"/>
            <a:ext cx="8784976" cy="1384995"/>
          </a:xfrm>
          <a:prstGeom prst="rect">
            <a:avLst/>
          </a:prstGeom>
          <a:solidFill>
            <a:schemeClr val="bg1"/>
          </a:solidFill>
        </p:spPr>
        <p:txBody>
          <a:bodyPr wrap="square">
            <a:spAutoFit/>
          </a:bodyPr>
          <a:lstStyle/>
          <a:p>
            <a:r>
              <a:rPr lang="en-AU" sz="2800" dirty="0">
                <a:latin typeface="+mn-lt"/>
              </a:rPr>
              <a:t>Simply put, the path difference is the difference in the distances that the two wave fronts have to travel in order to reach a set location, measured in terms of wavelength.</a:t>
            </a:r>
          </a:p>
        </p:txBody>
      </p:sp>
      <p:sp>
        <p:nvSpPr>
          <p:cNvPr id="8" name="Rectangle 7"/>
          <p:cNvSpPr/>
          <p:nvPr/>
        </p:nvSpPr>
        <p:spPr>
          <a:xfrm>
            <a:off x="179512" y="2767995"/>
            <a:ext cx="2402612" cy="954107"/>
          </a:xfrm>
          <a:prstGeom prst="rect">
            <a:avLst/>
          </a:prstGeom>
          <a:solidFill>
            <a:schemeClr val="bg1"/>
          </a:solidFill>
        </p:spPr>
        <p:txBody>
          <a:bodyPr wrap="square">
            <a:spAutoFit/>
          </a:bodyPr>
          <a:lstStyle/>
          <a:p>
            <a:r>
              <a:rPr lang="en-AU" sz="2800" dirty="0">
                <a:latin typeface="+mn-lt"/>
              </a:rPr>
              <a:t>Hence the path difference is 1</a:t>
            </a:r>
            <a:r>
              <a:rPr lang="el-GR" sz="2800" dirty="0">
                <a:latin typeface="+mn-lt"/>
              </a:rPr>
              <a:t>λ</a:t>
            </a:r>
            <a:endParaRPr lang="en-AU" sz="2800" dirty="0">
              <a:latin typeface="+mn-lt"/>
            </a:endParaRPr>
          </a:p>
        </p:txBody>
      </p:sp>
    </p:spTree>
    <p:extLst>
      <p:ext uri="{BB962C8B-B14F-4D97-AF65-F5344CB8AC3E}">
        <p14:creationId xmlns:p14="http://schemas.microsoft.com/office/powerpoint/2010/main" val="214041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350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0" y="285750"/>
            <a:ext cx="7668344" cy="1143000"/>
          </a:xfrm>
        </p:spPr>
        <p:txBody>
          <a:bodyPr/>
          <a:lstStyle/>
          <a:p>
            <a:r>
              <a:rPr lang="en-AU" sz="6600" b="1" dirty="0">
                <a:solidFill>
                  <a:schemeClr val="bg1"/>
                </a:solidFill>
              </a:rPr>
              <a:t>Path Difference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1412775"/>
            <a:ext cx="5040560" cy="2579349"/>
          </a:xfrm>
          <a:prstGeom prst="rect">
            <a:avLst/>
          </a:prstGeom>
        </p:spPr>
      </p:pic>
      <p:sp>
        <p:nvSpPr>
          <p:cNvPr id="3" name="Rectangle 2"/>
          <p:cNvSpPr/>
          <p:nvPr/>
        </p:nvSpPr>
        <p:spPr>
          <a:xfrm>
            <a:off x="107504" y="1174049"/>
            <a:ext cx="6408712" cy="523220"/>
          </a:xfrm>
          <a:prstGeom prst="rect">
            <a:avLst/>
          </a:prstGeom>
          <a:solidFill>
            <a:schemeClr val="bg1"/>
          </a:solidFill>
        </p:spPr>
        <p:txBody>
          <a:bodyPr wrap="square">
            <a:spAutoFit/>
          </a:bodyPr>
          <a:lstStyle/>
          <a:p>
            <a:r>
              <a:rPr lang="en-AU" sz="2800" dirty="0">
                <a:latin typeface="+mn-lt"/>
              </a:rPr>
              <a:t>Here we can see the path difference is 0.5</a:t>
            </a:r>
            <a:r>
              <a:rPr lang="el-GR" sz="2800" dirty="0">
                <a:latin typeface="+mn-lt"/>
              </a:rPr>
              <a:t>λ</a:t>
            </a:r>
            <a:endParaRPr lang="en-AU" sz="2800" dirty="0">
              <a:latin typeface="+mn-lt"/>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7904" y="4173159"/>
            <a:ext cx="5246712" cy="2684841"/>
          </a:xfrm>
          <a:prstGeom prst="rect">
            <a:avLst/>
          </a:prstGeom>
        </p:spPr>
      </p:pic>
      <p:sp>
        <p:nvSpPr>
          <p:cNvPr id="5" name="Rectangle 4"/>
          <p:cNvSpPr/>
          <p:nvPr/>
        </p:nvSpPr>
        <p:spPr>
          <a:xfrm>
            <a:off x="3635896" y="3945904"/>
            <a:ext cx="5184576" cy="523220"/>
          </a:xfrm>
          <a:prstGeom prst="rect">
            <a:avLst/>
          </a:prstGeom>
          <a:solidFill>
            <a:schemeClr val="bg1"/>
          </a:solidFill>
        </p:spPr>
        <p:txBody>
          <a:bodyPr wrap="square">
            <a:spAutoFit/>
          </a:bodyPr>
          <a:lstStyle/>
          <a:p>
            <a:r>
              <a:rPr lang="en-AU" sz="2800" dirty="0">
                <a:latin typeface="+mn-lt"/>
              </a:rPr>
              <a:t>And here the path difference is 2</a:t>
            </a:r>
            <a:r>
              <a:rPr lang="el-GR" sz="2800" dirty="0">
                <a:latin typeface="+mn-lt"/>
              </a:rPr>
              <a:t>λ</a:t>
            </a:r>
            <a:endParaRPr lang="en-AU" sz="2800" dirty="0">
              <a:latin typeface="+mn-lt"/>
            </a:endParaRPr>
          </a:p>
        </p:txBody>
      </p:sp>
    </p:spTree>
    <p:extLst>
      <p:ext uri="{BB962C8B-B14F-4D97-AF65-F5344CB8AC3E}">
        <p14:creationId xmlns:p14="http://schemas.microsoft.com/office/powerpoint/2010/main" val="9417325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0" y="285750"/>
            <a:ext cx="7668344" cy="1143000"/>
          </a:xfrm>
        </p:spPr>
        <p:txBody>
          <a:bodyPr/>
          <a:lstStyle/>
          <a:p>
            <a:r>
              <a:rPr lang="en-AU" sz="6600" b="1" dirty="0">
                <a:solidFill>
                  <a:schemeClr val="bg1"/>
                </a:solidFill>
              </a:rPr>
              <a:t>Path Difference</a:t>
            </a:r>
          </a:p>
        </p:txBody>
      </p:sp>
      <p:graphicFrame>
        <p:nvGraphicFramePr>
          <p:cNvPr id="2" name="Table 1"/>
          <p:cNvGraphicFramePr>
            <a:graphicFrameLocks noGrp="1"/>
          </p:cNvGraphicFramePr>
          <p:nvPr>
            <p:extLst>
              <p:ext uri="{D42A27DB-BD31-4B8C-83A1-F6EECF244321}">
                <p14:modId xmlns:p14="http://schemas.microsoft.com/office/powerpoint/2010/main" val="1549193702"/>
              </p:ext>
            </p:extLst>
          </p:nvPr>
        </p:nvGraphicFramePr>
        <p:xfrm>
          <a:off x="0" y="1340768"/>
          <a:ext cx="9036496" cy="1798320"/>
        </p:xfrm>
        <a:graphic>
          <a:graphicData uri="http://schemas.openxmlformats.org/drawingml/2006/table">
            <a:tbl>
              <a:tblPr/>
              <a:tblGrid>
                <a:gridCol w="9036496">
                  <a:extLst>
                    <a:ext uri="{9D8B030D-6E8A-4147-A177-3AD203B41FA5}">
                      <a16:colId xmlns:a16="http://schemas.microsoft.com/office/drawing/2014/main" val="20000"/>
                    </a:ext>
                  </a:extLst>
                </a:gridCol>
              </a:tblGrid>
              <a:tr h="1148541">
                <a:tc>
                  <a:txBody>
                    <a:bodyPr/>
                    <a:lstStyle/>
                    <a:p>
                      <a:r>
                        <a:rPr lang="en-AU" sz="2800" i="0" u="none" dirty="0">
                          <a:effectLst/>
                          <a:latin typeface="+mn-lt"/>
                        </a:rPr>
                        <a:t>From the central bright point (O) to the first bright fringe is a wavelength. To find that wavelength. Use the formula;</a:t>
                      </a:r>
                    </a:p>
                    <a:p>
                      <a:r>
                        <a:rPr lang="en-AU" sz="2800" i="0" u="none" dirty="0">
                          <a:effectLst/>
                          <a:latin typeface="+mn-lt"/>
                        </a:rPr>
                        <a:t>                                               </a:t>
                      </a:r>
                      <a:r>
                        <a:rPr lang="en-AU" sz="2800" i="0" u="none" dirty="0" err="1">
                          <a:effectLst/>
                          <a:latin typeface="+mn-lt"/>
                        </a:rPr>
                        <a:t>Δx</a:t>
                      </a:r>
                      <a:r>
                        <a:rPr lang="en-AU" sz="2800" i="0" u="none" dirty="0">
                          <a:effectLst/>
                          <a:latin typeface="+mn-lt"/>
                        </a:rPr>
                        <a:t>  =  </a:t>
                      </a:r>
                      <a:r>
                        <a:rPr lang="en-AU" sz="2800" i="0" u="sng" dirty="0">
                          <a:effectLst/>
                          <a:latin typeface="+mn-lt"/>
                        </a:rPr>
                        <a:t>  </a:t>
                      </a:r>
                      <a:r>
                        <a:rPr lang="el-GR" sz="2800" i="0" u="sng" dirty="0">
                          <a:effectLst/>
                          <a:latin typeface="+mn-lt"/>
                        </a:rPr>
                        <a:t>λ</a:t>
                      </a:r>
                      <a:r>
                        <a:rPr lang="en-AU" sz="2800" i="0" u="sng" dirty="0">
                          <a:effectLst/>
                          <a:latin typeface="+mn-lt"/>
                        </a:rPr>
                        <a:t> L  </a:t>
                      </a:r>
                      <a:r>
                        <a:rPr lang="en-AU" sz="2800" i="0" u="sng" dirty="0">
                          <a:solidFill>
                            <a:schemeClr val="accent5">
                              <a:lumMod val="40000"/>
                              <a:lumOff val="60000"/>
                            </a:schemeClr>
                          </a:solidFill>
                          <a:effectLst/>
                          <a:latin typeface="+mn-lt"/>
                        </a:rPr>
                        <a:t>.</a:t>
                      </a:r>
                    </a:p>
                    <a:p>
                      <a:r>
                        <a:rPr lang="en-AU" sz="2800" i="0" u="none" dirty="0">
                          <a:effectLst/>
                          <a:latin typeface="+mn-lt"/>
                        </a:rPr>
                        <a:t>                                                             d</a:t>
                      </a:r>
                    </a:p>
                  </a:txBody>
                  <a:tcPr anchor="ctr">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10000"/>
                  </a:ext>
                </a:extLst>
              </a:tr>
            </a:tbl>
          </a:graphicData>
        </a:graphic>
      </p:graphicFrame>
      <p:sp>
        <p:nvSpPr>
          <p:cNvPr id="4" name="Rectangle 1"/>
          <p:cNvSpPr>
            <a:spLocks noChangeArrowheads="1"/>
          </p:cNvSpPr>
          <p:nvPr/>
        </p:nvSpPr>
        <p:spPr bwMode="auto">
          <a:xfrm>
            <a:off x="457200" y="23082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7624" y="3194202"/>
            <a:ext cx="6734526" cy="3600400"/>
          </a:xfrm>
          <a:prstGeom prst="rect">
            <a:avLst/>
          </a:prstGeom>
        </p:spPr>
      </p:pic>
      <p:sp>
        <p:nvSpPr>
          <p:cNvPr id="3" name="TextBox 2"/>
          <p:cNvSpPr txBox="1"/>
          <p:nvPr/>
        </p:nvSpPr>
        <p:spPr>
          <a:xfrm>
            <a:off x="5431934" y="4931876"/>
            <a:ext cx="364202" cy="369332"/>
          </a:xfrm>
          <a:prstGeom prst="rect">
            <a:avLst/>
          </a:prstGeom>
          <a:noFill/>
        </p:spPr>
        <p:txBody>
          <a:bodyPr wrap="none" rtlCol="0">
            <a:spAutoFit/>
          </a:bodyPr>
          <a:lstStyle/>
          <a:p>
            <a:r>
              <a:rPr lang="en-AU" dirty="0"/>
              <a:t>O</a:t>
            </a:r>
          </a:p>
        </p:txBody>
      </p:sp>
    </p:spTree>
    <p:extLst>
      <p:ext uri="{BB962C8B-B14F-4D97-AF65-F5344CB8AC3E}">
        <p14:creationId xmlns:p14="http://schemas.microsoft.com/office/powerpoint/2010/main" val="29661408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0" y="285750"/>
            <a:ext cx="7668344" cy="1143000"/>
          </a:xfrm>
        </p:spPr>
        <p:txBody>
          <a:bodyPr/>
          <a:lstStyle/>
          <a:p>
            <a:r>
              <a:rPr lang="en-AU" sz="6600" b="1" dirty="0">
                <a:solidFill>
                  <a:schemeClr val="bg1"/>
                </a:solidFill>
              </a:rPr>
              <a:t>Path Difference</a:t>
            </a:r>
          </a:p>
        </p:txBody>
      </p:sp>
      <p:graphicFrame>
        <p:nvGraphicFramePr>
          <p:cNvPr id="2" name="Table 1"/>
          <p:cNvGraphicFramePr>
            <a:graphicFrameLocks noGrp="1"/>
          </p:cNvGraphicFramePr>
          <p:nvPr>
            <p:extLst>
              <p:ext uri="{D42A27DB-BD31-4B8C-83A1-F6EECF244321}">
                <p14:modId xmlns:p14="http://schemas.microsoft.com/office/powerpoint/2010/main" val="3230026029"/>
              </p:ext>
            </p:extLst>
          </p:nvPr>
        </p:nvGraphicFramePr>
        <p:xfrm>
          <a:off x="0" y="1340768"/>
          <a:ext cx="9036496" cy="1188720"/>
        </p:xfrm>
        <a:graphic>
          <a:graphicData uri="http://schemas.openxmlformats.org/drawingml/2006/table">
            <a:tbl>
              <a:tblPr/>
              <a:tblGrid>
                <a:gridCol w="9036496">
                  <a:extLst>
                    <a:ext uri="{9D8B030D-6E8A-4147-A177-3AD203B41FA5}">
                      <a16:colId xmlns:a16="http://schemas.microsoft.com/office/drawing/2014/main" val="20000"/>
                    </a:ext>
                  </a:extLst>
                </a:gridCol>
              </a:tblGrid>
              <a:tr h="1148541">
                <a:tc>
                  <a:txBody>
                    <a:bodyPr/>
                    <a:lstStyle/>
                    <a:p>
                      <a:r>
                        <a:rPr lang="en-AU" sz="3600" i="0" u="none" baseline="0" dirty="0">
                          <a:effectLst/>
                          <a:latin typeface="+mn-lt"/>
                        </a:rPr>
                        <a:t>                             </a:t>
                      </a:r>
                      <a:r>
                        <a:rPr lang="en-AU" sz="3600" i="0" u="none" dirty="0" err="1">
                          <a:effectLst/>
                          <a:latin typeface="+mn-lt"/>
                        </a:rPr>
                        <a:t>Δx</a:t>
                      </a:r>
                      <a:r>
                        <a:rPr lang="en-AU" sz="3600" i="0" u="none" dirty="0">
                          <a:effectLst/>
                          <a:latin typeface="+mn-lt"/>
                        </a:rPr>
                        <a:t>  =  </a:t>
                      </a:r>
                      <a:r>
                        <a:rPr lang="en-AU" sz="3600" i="0" u="sng" dirty="0">
                          <a:effectLst/>
                          <a:latin typeface="+mn-lt"/>
                        </a:rPr>
                        <a:t>  </a:t>
                      </a:r>
                      <a:r>
                        <a:rPr lang="el-GR" sz="3600" i="0" u="sng" dirty="0">
                          <a:effectLst/>
                          <a:latin typeface="+mn-lt"/>
                        </a:rPr>
                        <a:t>λ</a:t>
                      </a:r>
                      <a:r>
                        <a:rPr lang="en-AU" sz="3600" i="0" u="sng" dirty="0">
                          <a:effectLst/>
                          <a:latin typeface="+mn-lt"/>
                        </a:rPr>
                        <a:t> L  </a:t>
                      </a:r>
                      <a:r>
                        <a:rPr lang="en-AU" sz="3600" i="0" u="sng" dirty="0">
                          <a:solidFill>
                            <a:schemeClr val="accent5">
                              <a:lumMod val="40000"/>
                              <a:lumOff val="60000"/>
                            </a:schemeClr>
                          </a:solidFill>
                          <a:effectLst/>
                          <a:latin typeface="+mn-lt"/>
                        </a:rPr>
                        <a:t>.</a:t>
                      </a:r>
                    </a:p>
                    <a:p>
                      <a:r>
                        <a:rPr lang="en-AU" sz="3600" i="0" u="none" dirty="0">
                          <a:effectLst/>
                          <a:latin typeface="+mn-lt"/>
                        </a:rPr>
                        <a:t>                                           d</a:t>
                      </a:r>
                    </a:p>
                  </a:txBody>
                  <a:tcPr anchor="ctr">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10000"/>
                  </a:ext>
                </a:extLst>
              </a:tr>
            </a:tbl>
          </a:graphicData>
        </a:graphic>
      </p:graphicFrame>
      <p:sp>
        <p:nvSpPr>
          <p:cNvPr id="4" name="Rectangle 1"/>
          <p:cNvSpPr>
            <a:spLocks noChangeArrowheads="1"/>
          </p:cNvSpPr>
          <p:nvPr/>
        </p:nvSpPr>
        <p:spPr bwMode="auto">
          <a:xfrm>
            <a:off x="457200" y="23082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15" name="TextBox 14"/>
          <p:cNvSpPr txBox="1"/>
          <p:nvPr/>
        </p:nvSpPr>
        <p:spPr>
          <a:xfrm>
            <a:off x="611560" y="2564904"/>
            <a:ext cx="8075240" cy="4031873"/>
          </a:xfrm>
          <a:prstGeom prst="rect">
            <a:avLst/>
          </a:prstGeom>
          <a:solidFill>
            <a:schemeClr val="accent6">
              <a:lumMod val="60000"/>
              <a:lumOff val="40000"/>
            </a:schemeClr>
          </a:solidFill>
        </p:spPr>
        <p:txBody>
          <a:bodyPr wrap="square" rtlCol="0">
            <a:spAutoFit/>
          </a:bodyPr>
          <a:lstStyle/>
          <a:p>
            <a:r>
              <a:rPr lang="en-AU" sz="3200" dirty="0">
                <a:latin typeface="+mn-lt"/>
              </a:rPr>
              <a:t>d – the distance between the slits (m)</a:t>
            </a:r>
          </a:p>
          <a:p>
            <a:r>
              <a:rPr lang="en-AU" sz="3200" dirty="0">
                <a:latin typeface="+mn-lt"/>
              </a:rPr>
              <a:t>λ – wavelength (m)</a:t>
            </a:r>
          </a:p>
          <a:p>
            <a:r>
              <a:rPr lang="en-AU" sz="3200" dirty="0">
                <a:latin typeface="+mn-lt"/>
              </a:rPr>
              <a:t>L – length between slits and screen (m)</a:t>
            </a:r>
          </a:p>
          <a:p>
            <a:pPr marL="812800" indent="-812800"/>
            <a:r>
              <a:rPr lang="en-AU" sz="3200" dirty="0" err="1">
                <a:latin typeface="+mn-lt"/>
              </a:rPr>
              <a:t>Δx</a:t>
            </a:r>
            <a:r>
              <a:rPr lang="en-AU" sz="3200" dirty="0">
                <a:latin typeface="+mn-lt"/>
              </a:rPr>
              <a:t> – distance between point “O” and the first fringe (m) or the distance between the two bright fringes or dark fringes (m).</a:t>
            </a:r>
          </a:p>
          <a:p>
            <a:endParaRPr lang="en-AU" sz="3200" dirty="0">
              <a:latin typeface="+mn-lt"/>
            </a:endParaRPr>
          </a:p>
          <a:p>
            <a:r>
              <a:rPr lang="en-AU" sz="3200" dirty="0">
                <a:latin typeface="+mn-lt"/>
              </a:rPr>
              <a:t> </a:t>
            </a:r>
          </a:p>
        </p:txBody>
      </p:sp>
    </p:spTree>
    <p:extLst>
      <p:ext uri="{BB962C8B-B14F-4D97-AF65-F5344CB8AC3E}">
        <p14:creationId xmlns:p14="http://schemas.microsoft.com/office/powerpoint/2010/main" val="1521591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0" y="285750"/>
            <a:ext cx="7668344" cy="1143000"/>
          </a:xfrm>
        </p:spPr>
        <p:txBody>
          <a:bodyPr/>
          <a:lstStyle/>
          <a:p>
            <a:r>
              <a:rPr lang="en-AU" sz="6600" b="1" dirty="0">
                <a:solidFill>
                  <a:schemeClr val="bg1"/>
                </a:solidFill>
              </a:rPr>
              <a:t>Path Difference</a:t>
            </a:r>
          </a:p>
        </p:txBody>
      </p:sp>
      <p:sp>
        <p:nvSpPr>
          <p:cNvPr id="4" name="Rectangle 1"/>
          <p:cNvSpPr>
            <a:spLocks noChangeArrowheads="1"/>
          </p:cNvSpPr>
          <p:nvPr/>
        </p:nvSpPr>
        <p:spPr bwMode="auto">
          <a:xfrm>
            <a:off x="457200" y="23082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844824"/>
            <a:ext cx="3860867" cy="2064090"/>
          </a:xfrm>
          <a:prstGeom prst="rect">
            <a:avLst/>
          </a:prstGeom>
        </p:spPr>
      </p:pic>
      <p:sp>
        <p:nvSpPr>
          <p:cNvPr id="3" name="TextBox 2"/>
          <p:cNvSpPr txBox="1"/>
          <p:nvPr/>
        </p:nvSpPr>
        <p:spPr>
          <a:xfrm>
            <a:off x="2699792" y="1538041"/>
            <a:ext cx="6444208" cy="2677656"/>
          </a:xfrm>
          <a:prstGeom prst="rect">
            <a:avLst/>
          </a:prstGeom>
          <a:solidFill>
            <a:schemeClr val="bg1"/>
          </a:solidFill>
        </p:spPr>
        <p:txBody>
          <a:bodyPr wrap="square" rtlCol="0">
            <a:spAutoFit/>
          </a:bodyPr>
          <a:lstStyle/>
          <a:p>
            <a:r>
              <a:rPr lang="en-AU" sz="2800" u="sng" dirty="0">
                <a:latin typeface="+mn-lt"/>
              </a:rPr>
              <a:t>Worked example</a:t>
            </a:r>
            <a:endParaRPr lang="en-AU" sz="2800" dirty="0">
              <a:latin typeface="+mn-lt"/>
            </a:endParaRPr>
          </a:p>
          <a:p>
            <a:r>
              <a:rPr lang="en-AU" sz="2800" dirty="0">
                <a:latin typeface="+mn-lt"/>
              </a:rPr>
              <a:t>In a Young's Double Slit experiment using a laser of wavelength 638 nm, the screen is placed at a distance of 2.5 m from the double slit.  If the slit separation is 0.50 mm, what is the distance between fringes?</a:t>
            </a:r>
          </a:p>
        </p:txBody>
      </p:sp>
    </p:spTree>
    <p:extLst>
      <p:ext uri="{BB962C8B-B14F-4D97-AF65-F5344CB8AC3E}">
        <p14:creationId xmlns:p14="http://schemas.microsoft.com/office/powerpoint/2010/main" val="28566293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0" y="285750"/>
            <a:ext cx="7668344" cy="1143000"/>
          </a:xfrm>
        </p:spPr>
        <p:txBody>
          <a:bodyPr/>
          <a:lstStyle/>
          <a:p>
            <a:r>
              <a:rPr lang="en-AU" sz="6600" b="1" dirty="0">
                <a:solidFill>
                  <a:schemeClr val="bg1"/>
                </a:solidFill>
              </a:rPr>
              <a:t>Path Difference</a:t>
            </a:r>
          </a:p>
        </p:txBody>
      </p:sp>
      <p:sp>
        <p:nvSpPr>
          <p:cNvPr id="4" name="Rectangle 1"/>
          <p:cNvSpPr>
            <a:spLocks noChangeArrowheads="1"/>
          </p:cNvSpPr>
          <p:nvPr/>
        </p:nvSpPr>
        <p:spPr bwMode="auto">
          <a:xfrm>
            <a:off x="457200" y="23082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71" y="1538041"/>
            <a:ext cx="2907169" cy="2064090"/>
          </a:xfrm>
          <a:prstGeom prst="rect">
            <a:avLst/>
          </a:prstGeom>
          <a:solidFill>
            <a:schemeClr val="bg1"/>
          </a:solidFill>
        </p:spPr>
      </p:pic>
      <p:sp>
        <p:nvSpPr>
          <p:cNvPr id="3" name="TextBox 2"/>
          <p:cNvSpPr txBox="1"/>
          <p:nvPr/>
        </p:nvSpPr>
        <p:spPr>
          <a:xfrm>
            <a:off x="2987849" y="1196752"/>
            <a:ext cx="6156151" cy="2677656"/>
          </a:xfrm>
          <a:prstGeom prst="rect">
            <a:avLst/>
          </a:prstGeom>
          <a:solidFill>
            <a:schemeClr val="bg1"/>
          </a:solidFill>
        </p:spPr>
        <p:txBody>
          <a:bodyPr wrap="square" rtlCol="0">
            <a:spAutoFit/>
          </a:bodyPr>
          <a:lstStyle/>
          <a:p>
            <a:r>
              <a:rPr lang="en-AU" sz="2400" u="sng" dirty="0">
                <a:latin typeface="+mn-lt"/>
              </a:rPr>
              <a:t>Worked example</a:t>
            </a:r>
            <a:endParaRPr lang="en-AU" sz="2400" dirty="0">
              <a:latin typeface="+mn-lt"/>
            </a:endParaRPr>
          </a:p>
          <a:p>
            <a:r>
              <a:rPr lang="en-AU" sz="2400" dirty="0">
                <a:latin typeface="+mn-lt"/>
              </a:rPr>
              <a:t>A monochromatic laser light is shone on a pair of double slits, 0.15 mm apart, and an interference pattern is observed 2 m from the slits as shown in the figure. The second order bright fringe is 20 mm from the central maxima. What is the wavelength of the light used?</a:t>
            </a:r>
          </a:p>
        </p:txBody>
      </p:sp>
      <p:sp>
        <p:nvSpPr>
          <p:cNvPr id="2" name="Rectangle 1"/>
          <p:cNvSpPr/>
          <p:nvPr/>
        </p:nvSpPr>
        <p:spPr>
          <a:xfrm>
            <a:off x="1835696" y="2060848"/>
            <a:ext cx="216024" cy="2473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971600" y="1634361"/>
            <a:ext cx="216024" cy="2473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0" name="Group 9"/>
          <p:cNvGrpSpPr/>
          <p:nvPr/>
        </p:nvGrpSpPr>
        <p:grpSpPr>
          <a:xfrm>
            <a:off x="2267744" y="1634361"/>
            <a:ext cx="207220" cy="1693891"/>
            <a:chOff x="3030086" y="1772816"/>
            <a:chExt cx="279228" cy="2339350"/>
          </a:xfrm>
        </p:grpSpPr>
        <p:sp>
          <p:nvSpPr>
            <p:cNvPr id="6" name="Rectangle 5"/>
            <p:cNvSpPr/>
            <p:nvPr/>
          </p:nvSpPr>
          <p:spPr>
            <a:xfrm>
              <a:off x="3031626" y="1772816"/>
              <a:ext cx="277688" cy="2339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p:nvSpPr>
          <p:spPr>
            <a:xfrm>
              <a:off x="3030086" y="2700172"/>
              <a:ext cx="279228" cy="48463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3030086" y="2290690"/>
              <a:ext cx="279228" cy="14048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3030086" y="3453808"/>
              <a:ext cx="279228" cy="14048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3030086" y="1919868"/>
              <a:ext cx="279228" cy="10177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3030086" y="3863290"/>
              <a:ext cx="279228" cy="10177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29102551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0" y="285750"/>
            <a:ext cx="9144000" cy="1143000"/>
          </a:xfrm>
        </p:spPr>
        <p:txBody>
          <a:bodyPr/>
          <a:lstStyle/>
          <a:p>
            <a:r>
              <a:rPr lang="en-AU" sz="5200" b="1" dirty="0">
                <a:solidFill>
                  <a:schemeClr val="bg1"/>
                </a:solidFill>
              </a:rPr>
              <a:t>Changing Distance between Slits</a:t>
            </a:r>
          </a:p>
        </p:txBody>
      </p:sp>
      <p:sp>
        <p:nvSpPr>
          <p:cNvPr id="4" name="TextBox 3"/>
          <p:cNvSpPr txBox="1"/>
          <p:nvPr/>
        </p:nvSpPr>
        <p:spPr>
          <a:xfrm>
            <a:off x="755576" y="1988840"/>
            <a:ext cx="7632848" cy="954107"/>
          </a:xfrm>
          <a:prstGeom prst="rect">
            <a:avLst/>
          </a:prstGeom>
          <a:noFill/>
        </p:spPr>
        <p:txBody>
          <a:bodyPr wrap="square" rtlCol="0">
            <a:spAutoFit/>
          </a:bodyPr>
          <a:lstStyle/>
          <a:p>
            <a:r>
              <a:rPr lang="en-AU" sz="2800" dirty="0">
                <a:latin typeface="+mn-lt"/>
              </a:rPr>
              <a:t>Increasing the gap between the slits decreases the distances between the maximum intensity point. </a:t>
            </a:r>
            <a:endParaRPr lang="en-AU" sz="2800" dirty="0">
              <a:solidFill>
                <a:srgbClr val="FF0000"/>
              </a:solidFill>
              <a:latin typeface="+mn-l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3140968"/>
            <a:ext cx="4585386" cy="3476625"/>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4235230448"/>
              </p:ext>
            </p:extLst>
          </p:nvPr>
        </p:nvGraphicFramePr>
        <p:xfrm>
          <a:off x="6012160" y="3861048"/>
          <a:ext cx="2376264" cy="1188720"/>
        </p:xfrm>
        <a:graphic>
          <a:graphicData uri="http://schemas.openxmlformats.org/drawingml/2006/table">
            <a:tbl>
              <a:tblPr/>
              <a:tblGrid>
                <a:gridCol w="2376264">
                  <a:extLst>
                    <a:ext uri="{9D8B030D-6E8A-4147-A177-3AD203B41FA5}">
                      <a16:colId xmlns:a16="http://schemas.microsoft.com/office/drawing/2014/main" val="20000"/>
                    </a:ext>
                  </a:extLst>
                </a:gridCol>
              </a:tblGrid>
              <a:tr h="1148541">
                <a:tc>
                  <a:txBody>
                    <a:bodyPr/>
                    <a:lstStyle/>
                    <a:p>
                      <a:r>
                        <a:rPr lang="en-AU" sz="3600" i="0" u="none" dirty="0" err="1">
                          <a:effectLst/>
                          <a:latin typeface="+mn-lt"/>
                        </a:rPr>
                        <a:t>Δx</a:t>
                      </a:r>
                      <a:r>
                        <a:rPr lang="en-AU" sz="3600" i="0" u="none" dirty="0">
                          <a:effectLst/>
                          <a:latin typeface="+mn-lt"/>
                        </a:rPr>
                        <a:t>  =  </a:t>
                      </a:r>
                      <a:r>
                        <a:rPr lang="en-AU" sz="3600" i="0" u="sng" dirty="0">
                          <a:effectLst/>
                          <a:latin typeface="+mn-lt"/>
                        </a:rPr>
                        <a:t>  </a:t>
                      </a:r>
                      <a:r>
                        <a:rPr lang="el-GR" sz="3600" i="0" u="sng" dirty="0">
                          <a:effectLst/>
                          <a:latin typeface="+mn-lt"/>
                        </a:rPr>
                        <a:t>λ</a:t>
                      </a:r>
                      <a:r>
                        <a:rPr lang="en-AU" sz="3600" i="0" u="sng" dirty="0">
                          <a:effectLst/>
                          <a:latin typeface="+mn-lt"/>
                        </a:rPr>
                        <a:t> L  </a:t>
                      </a:r>
                      <a:r>
                        <a:rPr lang="en-AU" sz="3600" i="0" u="sng" dirty="0">
                          <a:solidFill>
                            <a:schemeClr val="accent4">
                              <a:lumMod val="40000"/>
                              <a:lumOff val="60000"/>
                            </a:schemeClr>
                          </a:solidFill>
                          <a:effectLst/>
                          <a:latin typeface="+mn-lt"/>
                        </a:rPr>
                        <a:t>.</a:t>
                      </a:r>
                    </a:p>
                    <a:p>
                      <a:r>
                        <a:rPr lang="en-AU" sz="3600" i="0" u="none" dirty="0">
                          <a:effectLst/>
                          <a:latin typeface="+mn-lt"/>
                        </a:rPr>
                        <a:t>             d</a:t>
                      </a:r>
                    </a:p>
                  </a:txBody>
                  <a:tcPr anchor="ctr">
                    <a:lnL>
                      <a:noFill/>
                    </a:lnL>
                    <a:lnR>
                      <a:noFill/>
                    </a:lnR>
                    <a:lnT>
                      <a:noFill/>
                    </a:lnT>
                    <a:lnB>
                      <a:noFill/>
                    </a:lnB>
                    <a:solidFill>
                      <a:schemeClr val="accent4">
                        <a:lumMod val="40000"/>
                        <a:lumOff val="60000"/>
                      </a:schemeClr>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85750"/>
            <a:ext cx="8229600" cy="1143000"/>
          </a:xfrm>
        </p:spPr>
        <p:txBody>
          <a:bodyPr/>
          <a:lstStyle/>
          <a:p>
            <a:r>
              <a:rPr lang="en-AU" sz="6600" b="1" dirty="0">
                <a:solidFill>
                  <a:schemeClr val="bg1"/>
                </a:solidFill>
              </a:rPr>
              <a:t>Changing Wavelength</a:t>
            </a:r>
          </a:p>
        </p:txBody>
      </p:sp>
      <p:sp>
        <p:nvSpPr>
          <p:cNvPr id="4" name="TextBox 3"/>
          <p:cNvSpPr txBox="1"/>
          <p:nvPr/>
        </p:nvSpPr>
        <p:spPr>
          <a:xfrm>
            <a:off x="611560" y="1772816"/>
            <a:ext cx="8280920" cy="1384995"/>
          </a:xfrm>
          <a:prstGeom prst="rect">
            <a:avLst/>
          </a:prstGeom>
          <a:noFill/>
        </p:spPr>
        <p:txBody>
          <a:bodyPr wrap="square" rtlCol="0">
            <a:spAutoFit/>
          </a:bodyPr>
          <a:lstStyle/>
          <a:p>
            <a:r>
              <a:rPr lang="en-AU" sz="2800" dirty="0"/>
              <a:t>Increasing the wavelength (purple has a short wavelength in comparison to red), increases the distances between the maximum intensity point. </a:t>
            </a:r>
            <a:endParaRPr lang="en-AU" sz="2800" dirty="0">
              <a:solidFill>
                <a:srgbClr val="FF00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3140968"/>
            <a:ext cx="4619625" cy="3476625"/>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4013472438"/>
              </p:ext>
            </p:extLst>
          </p:nvPr>
        </p:nvGraphicFramePr>
        <p:xfrm>
          <a:off x="6084168" y="4077072"/>
          <a:ext cx="2376264" cy="1188720"/>
        </p:xfrm>
        <a:graphic>
          <a:graphicData uri="http://schemas.openxmlformats.org/drawingml/2006/table">
            <a:tbl>
              <a:tblPr/>
              <a:tblGrid>
                <a:gridCol w="2376264">
                  <a:extLst>
                    <a:ext uri="{9D8B030D-6E8A-4147-A177-3AD203B41FA5}">
                      <a16:colId xmlns:a16="http://schemas.microsoft.com/office/drawing/2014/main" val="20000"/>
                    </a:ext>
                  </a:extLst>
                </a:gridCol>
              </a:tblGrid>
              <a:tr h="1148541">
                <a:tc>
                  <a:txBody>
                    <a:bodyPr/>
                    <a:lstStyle/>
                    <a:p>
                      <a:r>
                        <a:rPr lang="en-AU" sz="3600" i="0" u="none" dirty="0" err="1">
                          <a:effectLst/>
                          <a:latin typeface="+mn-lt"/>
                        </a:rPr>
                        <a:t>Δx</a:t>
                      </a:r>
                      <a:r>
                        <a:rPr lang="en-AU" sz="3600" i="0" u="none" dirty="0">
                          <a:effectLst/>
                          <a:latin typeface="+mn-lt"/>
                        </a:rPr>
                        <a:t>  =  </a:t>
                      </a:r>
                      <a:r>
                        <a:rPr lang="en-AU" sz="3600" i="0" u="sng" dirty="0">
                          <a:effectLst/>
                          <a:latin typeface="+mn-lt"/>
                        </a:rPr>
                        <a:t>  </a:t>
                      </a:r>
                      <a:r>
                        <a:rPr lang="el-GR" sz="3600" i="0" u="sng" dirty="0">
                          <a:effectLst/>
                          <a:latin typeface="+mn-lt"/>
                        </a:rPr>
                        <a:t>λ</a:t>
                      </a:r>
                      <a:r>
                        <a:rPr lang="en-AU" sz="3600" i="0" u="sng" dirty="0">
                          <a:effectLst/>
                          <a:latin typeface="+mn-lt"/>
                        </a:rPr>
                        <a:t> L  </a:t>
                      </a:r>
                      <a:r>
                        <a:rPr lang="en-AU" sz="3600" i="0" u="sng" dirty="0">
                          <a:solidFill>
                            <a:schemeClr val="accent3">
                              <a:lumMod val="40000"/>
                              <a:lumOff val="60000"/>
                            </a:schemeClr>
                          </a:solidFill>
                          <a:effectLst/>
                          <a:latin typeface="+mn-lt"/>
                        </a:rPr>
                        <a:t>.</a:t>
                      </a:r>
                    </a:p>
                    <a:p>
                      <a:r>
                        <a:rPr lang="en-AU" sz="3600" i="0" u="none" dirty="0">
                          <a:effectLst/>
                          <a:latin typeface="+mn-lt"/>
                        </a:rPr>
                        <a:t>             d</a:t>
                      </a:r>
                    </a:p>
                  </a:txBody>
                  <a:tcPr anchor="ctr">
                    <a:lnL>
                      <a:noFill/>
                    </a:lnL>
                    <a:lnR>
                      <a:noFill/>
                    </a:lnR>
                    <a:lnT>
                      <a:noFill/>
                    </a:lnT>
                    <a:lnB>
                      <a:noFill/>
                    </a:lnB>
                    <a:solidFill>
                      <a:schemeClr val="accent3">
                        <a:lumMod val="40000"/>
                        <a:lumOff val="60000"/>
                      </a:scheme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436727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85750"/>
            <a:ext cx="8229600" cy="1143000"/>
          </a:xfrm>
        </p:spPr>
        <p:txBody>
          <a:bodyPr/>
          <a:lstStyle/>
          <a:p>
            <a:pPr algn="r"/>
            <a:r>
              <a:rPr lang="en-AU" sz="6000" b="1" dirty="0">
                <a:solidFill>
                  <a:schemeClr val="bg1"/>
                </a:solidFill>
              </a:rPr>
              <a:t>Homework, Context &amp; Keywords</a:t>
            </a:r>
            <a:endParaRPr lang="en-AU" b="1" dirty="0">
              <a:solidFill>
                <a:schemeClr val="bg1"/>
              </a:solidFill>
            </a:endParaRPr>
          </a:p>
        </p:txBody>
      </p:sp>
      <p:sp>
        <p:nvSpPr>
          <p:cNvPr id="5" name="Espace réservé du contenu 2"/>
          <p:cNvSpPr txBox="1">
            <a:spLocks/>
          </p:cNvSpPr>
          <p:nvPr/>
        </p:nvSpPr>
        <p:spPr bwMode="auto">
          <a:xfrm>
            <a:off x="395536" y="2132856"/>
            <a:ext cx="8229600" cy="5400600"/>
          </a:xfrm>
          <a:prstGeom prst="rect">
            <a:avLst/>
          </a:prstGeom>
          <a:solidFill>
            <a:schemeClr val="accent1">
              <a:alpha val="50000"/>
            </a:schemeClr>
          </a:solid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AU" sz="2800" b="1" u="sng" dirty="0">
                <a:latin typeface="Arial" pitchFamily="34" charset="0"/>
                <a:cs typeface="Arial" pitchFamily="34" charset="0"/>
              </a:rPr>
              <a:t>Homework</a:t>
            </a:r>
            <a:endParaRPr lang="en-AU" sz="2800" dirty="0">
              <a:latin typeface="Arial" pitchFamily="34" charset="0"/>
              <a:cs typeface="Arial" pitchFamily="34" charset="0"/>
            </a:endParaRPr>
          </a:p>
          <a:p>
            <a:pPr>
              <a:buFont typeface="Arial" charset="0"/>
              <a:buNone/>
            </a:pPr>
            <a:endParaRPr lang="en-AU" sz="2800" dirty="0">
              <a:latin typeface="Arial" pitchFamily="34" charset="0"/>
              <a:cs typeface="Arial" pitchFamily="34" charset="0"/>
            </a:endParaRPr>
          </a:p>
          <a:p>
            <a:pPr>
              <a:buFont typeface="Arial" charset="0"/>
              <a:buNone/>
            </a:pPr>
            <a:endParaRPr lang="en-AU" sz="2800" dirty="0">
              <a:latin typeface="Arial" pitchFamily="34" charset="0"/>
              <a:cs typeface="Arial" pitchFamily="34" charset="0"/>
            </a:endParaRPr>
          </a:p>
          <a:p>
            <a:pPr>
              <a:buFont typeface="Arial" charset="0"/>
              <a:buNone/>
            </a:pPr>
            <a:endParaRPr lang="en-AU" sz="2800" dirty="0">
              <a:latin typeface="Arial" pitchFamily="34" charset="0"/>
              <a:cs typeface="Arial" pitchFamily="34" charset="0"/>
            </a:endParaRPr>
          </a:p>
        </p:txBody>
      </p:sp>
      <p:sp>
        <p:nvSpPr>
          <p:cNvPr id="6" name="TextBox 5"/>
          <p:cNvSpPr txBox="1"/>
          <p:nvPr/>
        </p:nvSpPr>
        <p:spPr>
          <a:xfrm>
            <a:off x="585900" y="2924944"/>
            <a:ext cx="7848871" cy="2985433"/>
          </a:xfrm>
          <a:prstGeom prst="rect">
            <a:avLst/>
          </a:prstGeom>
          <a:noFill/>
        </p:spPr>
        <p:txBody>
          <a:bodyPr wrap="square" rtlCol="0">
            <a:spAutoFit/>
          </a:bodyPr>
          <a:lstStyle/>
          <a:p>
            <a:r>
              <a:rPr lang="en-AU" sz="2800" dirty="0">
                <a:latin typeface="Arial" pitchFamily="34" charset="0"/>
                <a:cs typeface="Arial" pitchFamily="34" charset="0"/>
              </a:rPr>
              <a:t>Complete all questions from Set 11.6 - due first lesson next week.</a:t>
            </a:r>
          </a:p>
          <a:p>
            <a:endParaRPr lang="en-AU" sz="2800" dirty="0">
              <a:latin typeface="Arial" pitchFamily="34" charset="0"/>
              <a:cs typeface="Arial" pitchFamily="34" charset="0"/>
            </a:endParaRPr>
          </a:p>
          <a:p>
            <a:pPr>
              <a:spcAft>
                <a:spcPts val="1200"/>
              </a:spcAft>
            </a:pPr>
            <a:r>
              <a:rPr lang="en-AU" sz="2800" dirty="0">
                <a:latin typeface="Arial" pitchFamily="34" charset="0"/>
                <a:cs typeface="Arial" pitchFamily="34" charset="0"/>
              </a:rPr>
              <a:t>Read Chapter 7.1, page 206-215 and answer </a:t>
            </a:r>
          </a:p>
          <a:p>
            <a:pPr marL="0" indent="0">
              <a:spcAft>
                <a:spcPts val="1200"/>
              </a:spcAft>
              <a:buNone/>
            </a:pPr>
            <a:r>
              <a:rPr lang="en-AU" sz="2800" dirty="0">
                <a:latin typeface="Arial" pitchFamily="34" charset="0"/>
                <a:cs typeface="Arial" pitchFamily="34" charset="0"/>
              </a:rPr>
              <a:t>	Q1 &amp; Q2 Set 7.1</a:t>
            </a:r>
          </a:p>
          <a:p>
            <a:pPr marL="0" indent="0">
              <a:spcAft>
                <a:spcPts val="1200"/>
              </a:spcAft>
              <a:buNone/>
            </a:pPr>
            <a:r>
              <a:rPr lang="en-AU" sz="2800" dirty="0">
                <a:latin typeface="Arial" pitchFamily="34" charset="0"/>
                <a:cs typeface="Arial" pitchFamily="34" charset="0"/>
              </a:rPr>
              <a:t>     by next lesson.</a:t>
            </a:r>
          </a:p>
        </p:txBody>
      </p:sp>
    </p:spTree>
    <p:extLst>
      <p:ext uri="{BB962C8B-B14F-4D97-AF65-F5344CB8AC3E}">
        <p14:creationId xmlns:p14="http://schemas.microsoft.com/office/powerpoint/2010/main" val="2206295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85750"/>
            <a:ext cx="8229600" cy="1143000"/>
          </a:xfrm>
        </p:spPr>
        <p:txBody>
          <a:bodyPr/>
          <a:lstStyle/>
          <a:p>
            <a:r>
              <a:rPr lang="en-AU" sz="6600" b="1" dirty="0">
                <a:solidFill>
                  <a:schemeClr val="bg1"/>
                </a:solidFill>
              </a:rPr>
              <a:t>Wave Model</a:t>
            </a:r>
          </a:p>
        </p:txBody>
      </p:sp>
      <p:sp>
        <p:nvSpPr>
          <p:cNvPr id="5" name="TextBox 4"/>
          <p:cNvSpPr txBox="1"/>
          <p:nvPr/>
        </p:nvSpPr>
        <p:spPr>
          <a:xfrm>
            <a:off x="1337190" y="1556792"/>
            <a:ext cx="6004965" cy="1569660"/>
          </a:xfrm>
          <a:prstGeom prst="rect">
            <a:avLst/>
          </a:prstGeom>
          <a:noFill/>
        </p:spPr>
        <p:txBody>
          <a:bodyPr wrap="square" rtlCol="0">
            <a:spAutoFit/>
          </a:bodyPr>
          <a:lstStyle/>
          <a:p>
            <a:pPr marL="457200" indent="-457200">
              <a:buFont typeface="Arial" pitchFamily="34" charset="0"/>
              <a:buChar char="•"/>
            </a:pPr>
            <a:r>
              <a:rPr lang="en-AU" sz="3200" dirty="0">
                <a:latin typeface="+mj-lt"/>
              </a:rPr>
              <a:t>Interference and Diffraction.</a:t>
            </a:r>
          </a:p>
          <a:p>
            <a:pPr marL="457200" indent="-457200">
              <a:buFont typeface="Arial" pitchFamily="34" charset="0"/>
              <a:buChar char="•"/>
            </a:pPr>
            <a:r>
              <a:rPr lang="en-AU" sz="3200" dirty="0">
                <a:latin typeface="+mj-lt"/>
              </a:rPr>
              <a:t>Electromagnetic wave in a vacuum or a medium.</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22" y="3198394"/>
            <a:ext cx="3663718" cy="366371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3544747"/>
            <a:ext cx="5284161" cy="3313254"/>
          </a:xfrm>
          <a:prstGeom prst="rect">
            <a:avLst/>
          </a:prstGeom>
        </p:spPr>
      </p:pic>
    </p:spTree>
    <p:extLst>
      <p:ext uri="{BB962C8B-B14F-4D97-AF65-F5344CB8AC3E}">
        <p14:creationId xmlns:p14="http://schemas.microsoft.com/office/powerpoint/2010/main" val="1492444165"/>
      </p:ext>
    </p:extLst>
  </p:cSld>
  <p:clrMapOvr>
    <a:masterClrMapping/>
  </p:clrMapOvr>
</p:sld>
</file>

<file path=ppt/theme/theme1.xml><?xml version="1.0" encoding="utf-8"?>
<a:theme xmlns:a="http://schemas.openxmlformats.org/drawingml/2006/main" name="11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110</Template>
  <TotalTime>2416</TotalTime>
  <Words>3332</Words>
  <Application>Microsoft Office PowerPoint</Application>
  <PresentationFormat>On-screen Show (4:3)</PresentationFormat>
  <Paragraphs>529</Paragraphs>
  <Slides>88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88</vt:i4>
      </vt:variant>
    </vt:vector>
  </HeadingPairs>
  <TitlesOfParts>
    <vt:vector size="97" baseType="lpstr">
      <vt:lpstr>Antique Olive</vt:lpstr>
      <vt:lpstr>Arial</vt:lpstr>
      <vt:lpstr>Arial Narrow</vt:lpstr>
      <vt:lpstr>Calibri</vt:lpstr>
      <vt:lpstr>Cambria Math</vt:lpstr>
      <vt:lpstr>Corbel</vt:lpstr>
      <vt:lpstr>Symbol</vt:lpstr>
      <vt:lpstr>Times New Roman</vt:lpstr>
      <vt:lpstr>110</vt:lpstr>
      <vt:lpstr>Light Behaviour</vt:lpstr>
      <vt:lpstr>Nature of Light</vt:lpstr>
      <vt:lpstr>Nature of Light</vt:lpstr>
      <vt:lpstr>Nature of Light</vt:lpstr>
      <vt:lpstr>Nature of Light</vt:lpstr>
      <vt:lpstr>Nature of Light</vt:lpstr>
      <vt:lpstr>Nature of Light</vt:lpstr>
      <vt:lpstr>Ray Model</vt:lpstr>
      <vt:lpstr>Wave Model</vt:lpstr>
      <vt:lpstr>Photon Model</vt:lpstr>
      <vt:lpstr>Homework, Context &amp; Keywords</vt:lpstr>
      <vt:lpstr>Electromagnetic Radiation</vt:lpstr>
      <vt:lpstr>Family of Electromagnetic Radiation</vt:lpstr>
      <vt:lpstr>Family of Electromagnetic Radiation</vt:lpstr>
      <vt:lpstr>Family of Electromagnetic Radiation</vt:lpstr>
      <vt:lpstr>Family of Electromagnetic Radiation</vt:lpstr>
      <vt:lpstr>Particle-Like Properties</vt:lpstr>
      <vt:lpstr>Wave-Like Properties</vt:lpstr>
      <vt:lpstr>Speed of Light in Different Mediums</vt:lpstr>
      <vt:lpstr>Speed of Light in Different Mediums</vt:lpstr>
      <vt:lpstr>Example 11.2 a</vt:lpstr>
      <vt:lpstr>Wave types</vt:lpstr>
      <vt:lpstr>Polarisation</vt:lpstr>
      <vt:lpstr>Polarisation</vt:lpstr>
      <vt:lpstr>Inverse Square Law</vt:lpstr>
      <vt:lpstr>Inverse Square Law</vt:lpstr>
      <vt:lpstr>Homework, Context &amp; Keywords</vt:lpstr>
      <vt:lpstr>Reflection of Light</vt:lpstr>
      <vt:lpstr>Reflection</vt:lpstr>
      <vt:lpstr>Reflection</vt:lpstr>
      <vt:lpstr>Reflection</vt:lpstr>
      <vt:lpstr>Reflection</vt:lpstr>
      <vt:lpstr>Optic Fibres</vt:lpstr>
      <vt:lpstr>Optic Fibres</vt:lpstr>
      <vt:lpstr>Reflection</vt:lpstr>
      <vt:lpstr>Homework, Context &amp; Keywords</vt:lpstr>
      <vt:lpstr>Refraction of Light</vt:lpstr>
      <vt:lpstr>Refraction</vt:lpstr>
      <vt:lpstr>Refraction</vt:lpstr>
      <vt:lpstr>Refraction</vt:lpstr>
      <vt:lpstr>Snell’s Law</vt:lpstr>
      <vt:lpstr>Refractive Index</vt:lpstr>
      <vt:lpstr>Snell’s Law</vt:lpstr>
      <vt:lpstr>Snell’s Law</vt:lpstr>
      <vt:lpstr>Relative Refractive Index</vt:lpstr>
      <vt:lpstr>Total Internal Reflection</vt:lpstr>
      <vt:lpstr>Refraction</vt:lpstr>
      <vt:lpstr>Negative Refraction</vt:lpstr>
      <vt:lpstr>Dispersion</vt:lpstr>
      <vt:lpstr>Homework, Context &amp; Keywords</vt:lpstr>
      <vt:lpstr>Lenses</vt:lpstr>
      <vt:lpstr>Lenses</vt:lpstr>
      <vt:lpstr>Mirrors</vt:lpstr>
      <vt:lpstr>Convex and Concave</vt:lpstr>
      <vt:lpstr>Convex Len</vt:lpstr>
      <vt:lpstr>Concave Mirror</vt:lpstr>
      <vt:lpstr>Convex Mirror and Concave Lens</vt:lpstr>
      <vt:lpstr>Thin Lens Equation</vt:lpstr>
      <vt:lpstr>Homework, Context &amp; Keywords</vt:lpstr>
      <vt:lpstr>Diffraction</vt:lpstr>
      <vt:lpstr>Nature of Light</vt:lpstr>
      <vt:lpstr>Newton’s corpuscles</vt:lpstr>
      <vt:lpstr>Newtons corpuscles</vt:lpstr>
      <vt:lpstr>Diffraction</vt:lpstr>
      <vt:lpstr>Diffraction of Light</vt:lpstr>
      <vt:lpstr>Diffraction Angle</vt:lpstr>
      <vt:lpstr>Small Diffraction Angle</vt:lpstr>
      <vt:lpstr>Large Diffraction Angle</vt:lpstr>
      <vt:lpstr>Single Wave Intensity</vt:lpstr>
      <vt:lpstr>Single Wave Intensity</vt:lpstr>
      <vt:lpstr>Single Wave Intensity</vt:lpstr>
      <vt:lpstr>Double Wave Intensity</vt:lpstr>
      <vt:lpstr>Double Wave Intensity</vt:lpstr>
      <vt:lpstr>Young's Double Slit Experiment</vt:lpstr>
      <vt:lpstr>Wave-Like</vt:lpstr>
      <vt:lpstr>Double Wave Intensity</vt:lpstr>
      <vt:lpstr>Interference</vt:lpstr>
      <vt:lpstr>Interference</vt:lpstr>
      <vt:lpstr>Path Difference</vt:lpstr>
      <vt:lpstr>Path Difference</vt:lpstr>
      <vt:lpstr>Path Difference</vt:lpstr>
      <vt:lpstr>Path Difference</vt:lpstr>
      <vt:lpstr>Path Difference</vt:lpstr>
      <vt:lpstr>Path Difference</vt:lpstr>
      <vt:lpstr>Path Difference</vt:lpstr>
      <vt:lpstr>Changing Distance between Slits</vt:lpstr>
      <vt:lpstr>Changing Wavelength</vt:lpstr>
      <vt:lpstr>Homework, Context &amp; Keywords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Light and Waves Revision</dc:title>
  <dc:creator>Kim Coddington</dc:creator>
  <cp:lastModifiedBy>Joseph D'cruz</cp:lastModifiedBy>
  <cp:revision>320</cp:revision>
  <cp:lastPrinted>2015-07-27T05:46:14Z</cp:lastPrinted>
  <dcterms:created xsi:type="dcterms:W3CDTF">2011-07-25T13:46:31Z</dcterms:created>
  <dcterms:modified xsi:type="dcterms:W3CDTF">2024-06-15T06:48:33Z</dcterms:modified>
</cp:coreProperties>
</file>